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1"/>
  </p:notesMasterIdLst>
  <p:sldIdLst>
    <p:sldId id="256" r:id="rId2"/>
    <p:sldId id="1846" r:id="rId3"/>
    <p:sldId id="1879" r:id="rId4"/>
    <p:sldId id="272" r:id="rId5"/>
    <p:sldId id="273" r:id="rId6"/>
    <p:sldId id="281" r:id="rId7"/>
    <p:sldId id="282" r:id="rId8"/>
    <p:sldId id="283" r:id="rId9"/>
    <p:sldId id="284" r:id="rId10"/>
    <p:sldId id="285" r:id="rId11"/>
    <p:sldId id="286" r:id="rId12"/>
    <p:sldId id="287" r:id="rId13"/>
    <p:sldId id="288" r:id="rId14"/>
    <p:sldId id="306" r:id="rId15"/>
    <p:sldId id="307" r:id="rId16"/>
    <p:sldId id="308" r:id="rId17"/>
    <p:sldId id="309" r:id="rId18"/>
    <p:sldId id="1880" r:id="rId19"/>
    <p:sldId id="1898" r:id="rId20"/>
    <p:sldId id="303" r:id="rId21"/>
    <p:sldId id="1909" r:id="rId22"/>
    <p:sldId id="1900" r:id="rId23"/>
    <p:sldId id="301" r:id="rId24"/>
    <p:sldId id="302" r:id="rId25"/>
    <p:sldId id="1881" r:id="rId26"/>
    <p:sldId id="1903" r:id="rId27"/>
    <p:sldId id="269" r:id="rId28"/>
    <p:sldId id="265" r:id="rId29"/>
    <p:sldId id="1899" r:id="rId30"/>
    <p:sldId id="298" r:id="rId31"/>
    <p:sldId id="295" r:id="rId32"/>
    <p:sldId id="274" r:id="rId33"/>
    <p:sldId id="1901" r:id="rId34"/>
    <p:sldId id="1878" r:id="rId35"/>
    <p:sldId id="1902" r:id="rId36"/>
    <p:sldId id="264" r:id="rId37"/>
    <p:sldId id="1911" r:id="rId38"/>
    <p:sldId id="312" r:id="rId39"/>
    <p:sldId id="1873" r:id="rId40"/>
    <p:sldId id="1877" r:id="rId41"/>
    <p:sldId id="1912" r:id="rId42"/>
    <p:sldId id="1892" r:id="rId43"/>
    <p:sldId id="1893" r:id="rId44"/>
    <p:sldId id="1882" r:id="rId45"/>
    <p:sldId id="289" r:id="rId46"/>
    <p:sldId id="290" r:id="rId47"/>
    <p:sldId id="291" r:id="rId48"/>
    <p:sldId id="258" r:id="rId49"/>
    <p:sldId id="259" r:id="rId50"/>
    <p:sldId id="270" r:id="rId51"/>
    <p:sldId id="266" r:id="rId52"/>
    <p:sldId id="267" r:id="rId53"/>
    <p:sldId id="1913" r:id="rId54"/>
    <p:sldId id="296" r:id="rId55"/>
    <p:sldId id="1914" r:id="rId56"/>
    <p:sldId id="1915" r:id="rId57"/>
    <p:sldId id="297" r:id="rId58"/>
    <p:sldId id="313" r:id="rId59"/>
    <p:sldId id="336" r:id="rId60"/>
    <p:sldId id="1916" r:id="rId61"/>
    <p:sldId id="299" r:id="rId62"/>
    <p:sldId id="1917" r:id="rId63"/>
    <p:sldId id="310" r:id="rId64"/>
    <p:sldId id="293" r:id="rId65"/>
    <p:sldId id="277" r:id="rId66"/>
    <p:sldId id="311" r:id="rId67"/>
    <p:sldId id="1896" r:id="rId68"/>
    <p:sldId id="1897" r:id="rId69"/>
    <p:sldId id="315" r:id="rId70"/>
    <p:sldId id="328" r:id="rId71"/>
    <p:sldId id="319" r:id="rId72"/>
    <p:sldId id="1883" r:id="rId73"/>
    <p:sldId id="1904" r:id="rId74"/>
    <p:sldId id="1905" r:id="rId75"/>
    <p:sldId id="275" r:id="rId76"/>
    <p:sldId id="271" r:id="rId77"/>
    <p:sldId id="260" r:id="rId78"/>
    <p:sldId id="1906" r:id="rId79"/>
    <p:sldId id="1918"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59" d="100"/>
          <a:sy n="159" d="100"/>
        </p:scale>
        <p:origin x="1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2899F-1B8C-46B6-8C9E-4D8F1CB734B2}" type="datetimeFigureOut">
              <a:rPr lang="en-US" smtClean="0"/>
              <a:t>11/22/2023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CF8E8-5CA4-4A07-970F-78E0F822AEA9}" type="slidenum">
              <a:rPr lang="en-US" smtClean="0"/>
              <a:t>‹#›</a:t>
            </a:fld>
            <a:endParaRPr lang="en-US" dirty="0"/>
          </a:p>
        </p:txBody>
      </p:sp>
    </p:spTree>
    <p:extLst>
      <p:ext uri="{BB962C8B-B14F-4D97-AF65-F5344CB8AC3E}">
        <p14:creationId xmlns:p14="http://schemas.microsoft.com/office/powerpoint/2010/main" val="244925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A7E6A-5891-439E-8FC1-2371C079D6CB}" type="slidenum">
              <a:rPr lang="en-US" smtClean="0"/>
              <a:t>71</a:t>
            </a:fld>
            <a:endParaRPr lang="en-US" dirty="0"/>
          </a:p>
        </p:txBody>
      </p:sp>
    </p:spTree>
    <p:extLst>
      <p:ext uri="{BB962C8B-B14F-4D97-AF65-F5344CB8AC3E}">
        <p14:creationId xmlns:p14="http://schemas.microsoft.com/office/powerpoint/2010/main" val="115074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3B05C9DD-6283-47F1-958F-55DFC27FCF88}" type="datetimeFigureOut">
              <a:rPr lang="en-US" smtClean="0"/>
              <a:t>11/22/2023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A17F4EC7-A1E5-4C90-AF28-3E8EAC2E7773}" type="slidenum">
              <a:rPr lang="en-US" smtClean="0"/>
              <a:t>‹#›</a:t>
            </a:fld>
            <a:endParaRPr lang="en-US" dirty="0"/>
          </a:p>
        </p:txBody>
      </p:sp>
    </p:spTree>
    <p:extLst>
      <p:ext uri="{BB962C8B-B14F-4D97-AF65-F5344CB8AC3E}">
        <p14:creationId xmlns:p14="http://schemas.microsoft.com/office/powerpoint/2010/main" val="21913325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C9DD-6283-47F1-958F-55DFC27FCF88}" type="datetimeFigureOut">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F4EC7-A1E5-4C90-AF28-3E8EAC2E7773}" type="slidenum">
              <a:rPr lang="en-US" smtClean="0"/>
              <a:t>‹#›</a:t>
            </a:fld>
            <a:endParaRPr lang="en-US" dirty="0"/>
          </a:p>
        </p:txBody>
      </p:sp>
    </p:spTree>
    <p:extLst>
      <p:ext uri="{BB962C8B-B14F-4D97-AF65-F5344CB8AC3E}">
        <p14:creationId xmlns:p14="http://schemas.microsoft.com/office/powerpoint/2010/main" val="263288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C9DD-6283-47F1-958F-55DFC27FCF88}" type="datetimeFigureOut">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F4EC7-A1E5-4C90-AF28-3E8EAC2E7773}" type="slidenum">
              <a:rPr lang="en-US" smtClean="0"/>
              <a:t>‹#›</a:t>
            </a:fld>
            <a:endParaRPr lang="en-US" dirty="0"/>
          </a:p>
        </p:txBody>
      </p:sp>
    </p:spTree>
    <p:extLst>
      <p:ext uri="{BB962C8B-B14F-4D97-AF65-F5344CB8AC3E}">
        <p14:creationId xmlns:p14="http://schemas.microsoft.com/office/powerpoint/2010/main" val="3788046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210196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380210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C9DD-6283-47F1-958F-55DFC27FCF88}" type="datetimeFigureOut">
              <a:rPr lang="en-US" smtClean="0"/>
              <a:t>11/22/2023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7F4EC7-A1E5-4C90-AF28-3E8EAC2E7773}" type="slidenum">
              <a:rPr lang="en-US" smtClean="0"/>
              <a:t>‹#›</a:t>
            </a:fld>
            <a:endParaRPr lang="en-US" dirty="0"/>
          </a:p>
        </p:txBody>
      </p:sp>
    </p:spTree>
    <p:extLst>
      <p:ext uri="{BB962C8B-B14F-4D97-AF65-F5344CB8AC3E}">
        <p14:creationId xmlns:p14="http://schemas.microsoft.com/office/powerpoint/2010/main" val="371329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3B05C9DD-6283-47F1-958F-55DFC27FCF88}" type="datetimeFigureOut">
              <a:rPr lang="en-US" smtClean="0"/>
              <a:t>11/22/2023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A17F4EC7-A1E5-4C90-AF28-3E8EAC2E7773}" type="slidenum">
              <a:rPr lang="en-US" smtClean="0"/>
              <a:t>‹#›</a:t>
            </a:fld>
            <a:endParaRPr lang="en-US" dirty="0"/>
          </a:p>
        </p:txBody>
      </p:sp>
    </p:spTree>
    <p:extLst>
      <p:ext uri="{BB962C8B-B14F-4D97-AF65-F5344CB8AC3E}">
        <p14:creationId xmlns:p14="http://schemas.microsoft.com/office/powerpoint/2010/main" val="20872587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5C9DD-6283-47F1-958F-55DFC27FCF88}" type="datetimeFigureOut">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7F4EC7-A1E5-4C90-AF28-3E8EAC2E7773}" type="slidenum">
              <a:rPr lang="en-US" smtClean="0"/>
              <a:t>‹#›</a:t>
            </a:fld>
            <a:endParaRPr lang="en-US" dirty="0"/>
          </a:p>
        </p:txBody>
      </p:sp>
    </p:spTree>
    <p:extLst>
      <p:ext uri="{BB962C8B-B14F-4D97-AF65-F5344CB8AC3E}">
        <p14:creationId xmlns:p14="http://schemas.microsoft.com/office/powerpoint/2010/main" val="238949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5C9DD-6283-47F1-958F-55DFC27FCF88}" type="datetimeFigureOut">
              <a:rPr lang="en-US" smtClean="0"/>
              <a:t>11/22/2023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7F4EC7-A1E5-4C90-AF28-3E8EAC2E7773}" type="slidenum">
              <a:rPr lang="en-US" smtClean="0"/>
              <a:t>‹#›</a:t>
            </a:fld>
            <a:endParaRPr lang="en-US" dirty="0"/>
          </a:p>
        </p:txBody>
      </p:sp>
    </p:spTree>
    <p:extLst>
      <p:ext uri="{BB962C8B-B14F-4D97-AF65-F5344CB8AC3E}">
        <p14:creationId xmlns:p14="http://schemas.microsoft.com/office/powerpoint/2010/main" val="267370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5C9DD-6283-47F1-958F-55DFC27FCF88}" type="datetimeFigureOut">
              <a:rPr lang="en-US" smtClean="0"/>
              <a:t>11/22/2023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7F4EC7-A1E5-4C90-AF28-3E8EAC2E7773}" type="slidenum">
              <a:rPr lang="en-US" smtClean="0"/>
              <a:t>‹#›</a:t>
            </a:fld>
            <a:endParaRPr lang="en-US" dirty="0"/>
          </a:p>
        </p:txBody>
      </p:sp>
    </p:spTree>
    <p:extLst>
      <p:ext uri="{BB962C8B-B14F-4D97-AF65-F5344CB8AC3E}">
        <p14:creationId xmlns:p14="http://schemas.microsoft.com/office/powerpoint/2010/main" val="53099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5C9DD-6283-47F1-958F-55DFC27FCF88}" type="datetimeFigureOut">
              <a:rPr lang="en-US" smtClean="0"/>
              <a:t>11/22/2023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7F4EC7-A1E5-4C90-AF28-3E8EAC2E7773}" type="slidenum">
              <a:rPr lang="en-US" smtClean="0"/>
              <a:t>‹#›</a:t>
            </a:fld>
            <a:endParaRPr lang="en-US" dirty="0"/>
          </a:p>
        </p:txBody>
      </p:sp>
    </p:spTree>
    <p:extLst>
      <p:ext uri="{BB962C8B-B14F-4D97-AF65-F5344CB8AC3E}">
        <p14:creationId xmlns:p14="http://schemas.microsoft.com/office/powerpoint/2010/main" val="333886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3B05C9DD-6283-47F1-958F-55DFC27FCF88}" type="datetimeFigureOut">
              <a:rPr lang="en-US" smtClean="0"/>
              <a:t>11/22/2023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7F4EC7-A1E5-4C90-AF28-3E8EAC2E7773}" type="slidenum">
              <a:rPr lang="en-US" smtClean="0"/>
              <a:t>‹#›</a:t>
            </a:fld>
            <a:endParaRPr lang="en-US" dirty="0"/>
          </a:p>
        </p:txBody>
      </p:sp>
    </p:spTree>
    <p:extLst>
      <p:ext uri="{BB962C8B-B14F-4D97-AF65-F5344CB8AC3E}">
        <p14:creationId xmlns:p14="http://schemas.microsoft.com/office/powerpoint/2010/main" val="407045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B05C9DD-6283-47F1-958F-55DFC27FCF88}" type="datetimeFigureOut">
              <a:rPr lang="en-US" smtClean="0"/>
              <a:t>11/22/2023</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A17F4EC7-A1E5-4C90-AF28-3E8EAC2E7773}" type="slidenum">
              <a:rPr lang="en-US" smtClean="0"/>
              <a:t>‹#›</a:t>
            </a:fld>
            <a:endParaRPr lang="en-US" dirty="0"/>
          </a:p>
        </p:txBody>
      </p:sp>
    </p:spTree>
    <p:extLst>
      <p:ext uri="{BB962C8B-B14F-4D97-AF65-F5344CB8AC3E}">
        <p14:creationId xmlns:p14="http://schemas.microsoft.com/office/powerpoint/2010/main" val="308990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B05C9DD-6283-47F1-958F-55DFC27FCF88}" type="datetimeFigureOut">
              <a:rPr lang="en-US" smtClean="0"/>
              <a:t>11/22/2023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17F4EC7-A1E5-4C90-AF28-3E8EAC2E7773}" type="slidenum">
              <a:rPr lang="en-US" smtClean="0"/>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0657516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doi-org.paloaltou.idm.oclc.org/10.1080/03069885.2015.1125852" TargetMode="External"/><Relationship Id="rId7" Type="http://schemas.openxmlformats.org/officeDocument/2006/relationships/hyperlink" Target="http://dx.doi.org/10.1037/14370-002" TargetMode="External"/><Relationship Id="rId2" Type="http://schemas.openxmlformats.org/officeDocument/2006/relationships/hyperlink" Target="http://www.astraeasweb.net/plural/" TargetMode="External"/><Relationship Id="rId1" Type="http://schemas.openxmlformats.org/officeDocument/2006/relationships/slideLayout" Target="../slideLayouts/slideLayout2.xml"/><Relationship Id="rId6" Type="http://schemas.openxmlformats.org/officeDocument/2006/relationships/hyperlink" Target="https://search-ebscohost-com.paloaltou.idm.oclc.org/login.aspx?direct=true&amp;db=psyh&amp;AN=2018-58620-163" TargetMode="External"/><Relationship Id="rId5" Type="http://schemas.openxmlformats.org/officeDocument/2006/relationships/hyperlink" Target="https://doi.org/10.1016/j.ejtd.2021.100257" TargetMode="External"/><Relationship Id="rId4" Type="http://schemas.openxmlformats.org/officeDocument/2006/relationships/hyperlink" Target="https://doi-org.paloaltou.idm.oclc.org/10.1037/14957-009"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freyasspirit.com/plurality-playbook/" TargetMode="External"/><Relationship Id="rId3" Type="http://schemas.openxmlformats.org/officeDocument/2006/relationships/hyperlink" Target="https://doi-org.paloaltou.idm.oclc.org/10.1037/0000119-013" TargetMode="External"/><Relationship Id="rId7" Type="http://schemas.openxmlformats.org/officeDocument/2006/relationships/hyperlink" Target="https://thepluralassociation.org/" TargetMode="External"/><Relationship Id="rId2" Type="http://schemas.openxmlformats.org/officeDocument/2006/relationships/hyperlink" Target="https://doi-org.paloaltou.idm.oclc.org/10.1037/tep0000264" TargetMode="External"/><Relationship Id="rId1" Type="http://schemas.openxmlformats.org/officeDocument/2006/relationships/slideLayout" Target="../slideLayouts/slideLayout2.xml"/><Relationship Id="rId6" Type="http://schemas.openxmlformats.org/officeDocument/2006/relationships/hyperlink" Target="https://doi-org.paloaltou.idm.oclc.org/10.1037/tep0000269" TargetMode="External"/><Relationship Id="rId5" Type="http://schemas.openxmlformats.org/officeDocument/2006/relationships/hyperlink" Target="http://www.healthymultiplicity.com/" TargetMode="External"/><Relationship Id="rId4" Type="http://schemas.openxmlformats.org/officeDocument/2006/relationships/hyperlink" Target="https://doi-org.paloaltou.idm.oclc.org/10.1037/tep0000255"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doi-org.paloaltou.idm.oclc.org/10.1176/appi.psychotherapy.20180040" TargetMode="External"/><Relationship Id="rId2" Type="http://schemas.openxmlformats.org/officeDocument/2006/relationships/hyperlink" Target="http://www.wpath.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1AE-1FEF-4737-9A09-0924AD6C81A0}"/>
              </a:ext>
            </a:extLst>
          </p:cNvPr>
          <p:cNvSpPr>
            <a:spLocks noGrp="1"/>
          </p:cNvSpPr>
          <p:nvPr>
            <p:ph type="ctrTitle"/>
          </p:nvPr>
        </p:nvSpPr>
        <p:spPr/>
        <p:txBody>
          <a:bodyPr/>
          <a:lstStyle/>
          <a:p>
            <a:r>
              <a:rPr lang="en-US" sz="3600" dirty="0"/>
              <a:t>Clinical Tools Working with Dissociative Disorders and Plural Communities</a:t>
            </a:r>
          </a:p>
        </p:txBody>
      </p:sp>
      <p:sp>
        <p:nvSpPr>
          <p:cNvPr id="3" name="Subtitle 2">
            <a:extLst>
              <a:ext uri="{FF2B5EF4-FFF2-40B4-BE49-F238E27FC236}">
                <a16:creationId xmlns:a16="http://schemas.microsoft.com/office/drawing/2014/main" id="{29F2F21C-B152-4D64-8A24-CF678273FDC5}"/>
              </a:ext>
            </a:extLst>
          </p:cNvPr>
          <p:cNvSpPr>
            <a:spLocks noGrp="1"/>
          </p:cNvSpPr>
          <p:nvPr>
            <p:ph type="subTitle" idx="1"/>
          </p:nvPr>
        </p:nvSpPr>
        <p:spPr>
          <a:xfrm>
            <a:off x="1561706" y="4293992"/>
            <a:ext cx="9144000" cy="388071"/>
          </a:xfrm>
        </p:spPr>
        <p:txBody>
          <a:bodyPr>
            <a:normAutofit fontScale="77500" lnSpcReduction="20000"/>
          </a:bodyPr>
          <a:lstStyle/>
          <a:p>
            <a:r>
              <a:rPr lang="en-US" dirty="0">
                <a:solidFill>
                  <a:schemeClr val="accent6">
                    <a:lumMod val="40000"/>
                    <a:lumOff val="60000"/>
                  </a:schemeClr>
                </a:solidFill>
              </a:rPr>
              <a:t>By. Dr. Serseción they/them</a:t>
            </a:r>
          </a:p>
          <a:p>
            <a:r>
              <a:rPr lang="en-US" dirty="0">
                <a:solidFill>
                  <a:schemeClr val="accent6">
                    <a:lumMod val="40000"/>
                    <a:lumOff val="60000"/>
                  </a:schemeClr>
                </a:solidFill>
              </a:rPr>
              <a:t>SerenitySersecionPhD@gmail.com</a:t>
            </a:r>
          </a:p>
        </p:txBody>
      </p:sp>
    </p:spTree>
    <p:extLst>
      <p:ext uri="{BB962C8B-B14F-4D97-AF65-F5344CB8AC3E}">
        <p14:creationId xmlns:p14="http://schemas.microsoft.com/office/powerpoint/2010/main" val="193704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736588" y="547357"/>
            <a:ext cx="10845812" cy="1762706"/>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736588" y="2197768"/>
            <a:ext cx="10845812" cy="4010527"/>
          </a:xfrm>
        </p:spPr>
        <p:txBody>
          <a:bodyPr>
            <a:noAutofit/>
          </a:bodyPr>
          <a:lstStyle/>
          <a:p>
            <a:r>
              <a:rPr lang="en-US" b="1" dirty="0">
                <a:solidFill>
                  <a:srgbClr val="FFFFFF"/>
                </a:solidFill>
              </a:rPr>
              <a:t>Depersonalization/Derealization continued.</a:t>
            </a:r>
          </a:p>
          <a:p>
            <a:endParaRPr lang="en-US" sz="1050" dirty="0">
              <a:solidFill>
                <a:srgbClr val="FFFFFF"/>
              </a:solidFill>
            </a:endParaRPr>
          </a:p>
          <a:p>
            <a:pPr>
              <a:buFont typeface="Wingdings" panose="05000000000000000000" pitchFamily="2" charset="2"/>
              <a:buChar char="§"/>
            </a:pPr>
            <a:r>
              <a:rPr lang="en-US" dirty="0">
                <a:solidFill>
                  <a:srgbClr val="FFFFFF"/>
                </a:solidFill>
              </a:rPr>
              <a:t>During the depersonalization or derealization experiences, reality testing remains intact.</a:t>
            </a:r>
          </a:p>
          <a:p>
            <a:pPr marL="0" indent="0">
              <a:buNone/>
            </a:pPr>
            <a:endParaRPr lang="en-US" sz="1050" dirty="0">
              <a:solidFill>
                <a:srgbClr val="FFFFFF"/>
              </a:solidFill>
            </a:endParaRPr>
          </a:p>
          <a:p>
            <a:pPr>
              <a:buFont typeface="Wingdings" panose="05000000000000000000" pitchFamily="2" charset="2"/>
              <a:buChar char="§"/>
            </a:pPr>
            <a:r>
              <a:rPr lang="en-US" dirty="0">
                <a:solidFill>
                  <a:srgbClr val="FFFFFF"/>
                </a:solidFill>
              </a:rPr>
              <a:t>The symptoms cause clinically significant distress or impairment in social, occupational, or other important areas of functioning.</a:t>
            </a:r>
          </a:p>
          <a:p>
            <a:pPr marL="0" indent="0">
              <a:buNone/>
            </a:pPr>
            <a:endParaRPr lang="en-US" sz="1050" dirty="0">
              <a:solidFill>
                <a:srgbClr val="FFFFFF"/>
              </a:solidFill>
            </a:endParaRPr>
          </a:p>
          <a:p>
            <a:pPr>
              <a:buFont typeface="Wingdings" panose="05000000000000000000" pitchFamily="2" charset="2"/>
              <a:buChar char="§"/>
            </a:pPr>
            <a:r>
              <a:rPr lang="en-US" dirty="0">
                <a:solidFill>
                  <a:srgbClr val="FFFFFF"/>
                </a:solidFill>
              </a:rPr>
              <a:t>The disturbance is not attributable to the physiological effects of a substance (e.g., a drug of abuse, medication) or another medical condition (e.g., seizures).</a:t>
            </a:r>
          </a:p>
          <a:p>
            <a:pPr marL="0" indent="0">
              <a:buNone/>
            </a:pPr>
            <a:endParaRPr lang="en-US" sz="1050" dirty="0">
              <a:solidFill>
                <a:srgbClr val="FFFFFF"/>
              </a:solidFill>
            </a:endParaRPr>
          </a:p>
          <a:p>
            <a:pPr>
              <a:buFont typeface="Wingdings" panose="05000000000000000000" pitchFamily="2" charset="2"/>
              <a:buChar char="§"/>
            </a:pPr>
            <a:r>
              <a:rPr lang="en-US" dirty="0">
                <a:solidFill>
                  <a:srgbClr val="FFFFFF"/>
                </a:solidFill>
              </a:rPr>
              <a:t>The disturbance is not better explained by another mental disorder, such as schizophrenia, panic disorder, major depressive disorder, acute stress disorder, posttraumatic stress disorder, or another dissociative disorder.</a:t>
            </a:r>
          </a:p>
        </p:txBody>
      </p:sp>
    </p:spTree>
    <p:extLst>
      <p:ext uri="{BB962C8B-B14F-4D97-AF65-F5344CB8AC3E}">
        <p14:creationId xmlns:p14="http://schemas.microsoft.com/office/powerpoint/2010/main" val="123945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561474" y="208547"/>
            <a:ext cx="10831117" cy="1806769"/>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561474" y="1898820"/>
            <a:ext cx="11069052" cy="4477917"/>
          </a:xfrm>
        </p:spPr>
        <p:txBody>
          <a:bodyPr>
            <a:normAutofit lnSpcReduction="10000"/>
          </a:bodyPr>
          <a:lstStyle/>
          <a:p>
            <a:r>
              <a:rPr lang="en-US" sz="2400" b="1" dirty="0">
                <a:solidFill>
                  <a:srgbClr val="FFFFFF"/>
                </a:solidFill>
              </a:rPr>
              <a:t>Other Specified Dissociative Disorder 300.15 (F44.89)</a:t>
            </a:r>
          </a:p>
          <a:p>
            <a:endParaRPr lang="en-US" sz="1100" b="1" dirty="0">
              <a:solidFill>
                <a:srgbClr val="FFFFFF"/>
              </a:solidFill>
            </a:endParaRPr>
          </a:p>
          <a:p>
            <a:pPr>
              <a:buFont typeface="Wingdings" panose="05000000000000000000" pitchFamily="2" charset="2"/>
              <a:buChar char="§"/>
            </a:pPr>
            <a:r>
              <a:rPr lang="en-US" sz="2400" dirty="0">
                <a:solidFill>
                  <a:srgbClr val="FFFFFF"/>
                </a:solidFill>
              </a:rPr>
              <a:t>This category applies to presentations in which symptoms characteristic of a dissociative disorder that cause clinically significant distress or impairment in social, occupational, or other important areas of functioning predominate but do not meet the full criteria for any of the disorders in the dissociative disorders diagnostic class.</a:t>
            </a:r>
          </a:p>
          <a:p>
            <a:pPr marL="0" indent="0">
              <a:buNone/>
            </a:pPr>
            <a:endParaRPr lang="en-US" sz="1100" dirty="0">
              <a:solidFill>
                <a:srgbClr val="FFFFFF"/>
              </a:solidFill>
            </a:endParaRPr>
          </a:p>
          <a:p>
            <a:pPr>
              <a:buFont typeface="Wingdings" panose="05000000000000000000" pitchFamily="2" charset="2"/>
              <a:buChar char="§"/>
            </a:pPr>
            <a:r>
              <a:rPr lang="en-US" sz="2400" dirty="0">
                <a:solidFill>
                  <a:srgbClr val="FFFFFF"/>
                </a:solidFill>
              </a:rPr>
              <a:t> Examples:</a:t>
            </a:r>
          </a:p>
          <a:p>
            <a:pPr lvl="1">
              <a:buFont typeface="Wingdings" panose="05000000000000000000" pitchFamily="2" charset="2"/>
              <a:buChar char="§"/>
            </a:pPr>
            <a:r>
              <a:rPr lang="en-US" sz="2000" dirty="0">
                <a:solidFill>
                  <a:srgbClr val="FFFFFF"/>
                </a:solidFill>
              </a:rPr>
              <a:t>Chronic and recurrent syndromes of mixed dissociative symptoms: </a:t>
            </a:r>
          </a:p>
          <a:p>
            <a:pPr lvl="2">
              <a:buFont typeface="Wingdings" panose="05000000000000000000" pitchFamily="2" charset="2"/>
              <a:buChar char="§"/>
            </a:pPr>
            <a:r>
              <a:rPr lang="en-US" sz="1900" dirty="0">
                <a:solidFill>
                  <a:srgbClr val="FFFFFF"/>
                </a:solidFill>
              </a:rPr>
              <a:t>Identity disturbance associated with less-than-marked discontinuities in sense of self and agency, or alterations of identity or episodes of possession in an individual who reports no dissociative amnesia.</a:t>
            </a:r>
          </a:p>
        </p:txBody>
      </p:sp>
    </p:spTree>
    <p:extLst>
      <p:ext uri="{BB962C8B-B14F-4D97-AF65-F5344CB8AC3E}">
        <p14:creationId xmlns:p14="http://schemas.microsoft.com/office/powerpoint/2010/main" val="82847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529389" y="224590"/>
            <a:ext cx="10863202" cy="1790727"/>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664399" y="1875824"/>
            <a:ext cx="10863202" cy="4484871"/>
          </a:xfrm>
        </p:spPr>
        <p:txBody>
          <a:bodyPr>
            <a:normAutofit lnSpcReduction="10000"/>
          </a:bodyPr>
          <a:lstStyle/>
          <a:p>
            <a:r>
              <a:rPr lang="en-US" sz="2400" b="1" dirty="0">
                <a:solidFill>
                  <a:srgbClr val="FFFFFF"/>
                </a:solidFill>
              </a:rPr>
              <a:t>OSDD Continued.</a:t>
            </a:r>
          </a:p>
          <a:p>
            <a:pPr marL="0" indent="0">
              <a:buNone/>
            </a:pPr>
            <a:endParaRPr lang="en-US" sz="2400" dirty="0">
              <a:solidFill>
                <a:srgbClr val="FFFFFF"/>
              </a:solidFill>
            </a:endParaRPr>
          </a:p>
          <a:p>
            <a:pPr lvl="1"/>
            <a:r>
              <a:rPr lang="en-US" sz="2000" dirty="0">
                <a:solidFill>
                  <a:srgbClr val="FFFFFF"/>
                </a:solidFill>
              </a:rPr>
              <a:t>Identity disturbance due to prolonged and intense coercive persuasion: </a:t>
            </a:r>
          </a:p>
          <a:p>
            <a:pPr lvl="2"/>
            <a:r>
              <a:rPr lang="en-US" sz="1800" dirty="0">
                <a:solidFill>
                  <a:srgbClr val="FFFFFF"/>
                </a:solidFill>
              </a:rPr>
              <a:t>Individuals who have been subjected to intense coercive persuasion (e.g., brainwashing, thought reform, indoctrination while captive, torture, long-term political imprisonment, recruitment by sects/cults or by terror organizations) may present with prolonged changes in, or conscious questioning of, their identity.</a:t>
            </a:r>
          </a:p>
          <a:p>
            <a:endParaRPr lang="en-US" sz="2400" dirty="0">
              <a:solidFill>
                <a:srgbClr val="FFFFFF"/>
              </a:solidFill>
            </a:endParaRPr>
          </a:p>
          <a:p>
            <a:pPr lvl="1"/>
            <a:r>
              <a:rPr lang="en-US" sz="2000" dirty="0">
                <a:solidFill>
                  <a:srgbClr val="FFFFFF"/>
                </a:solidFill>
              </a:rPr>
              <a:t>Acute dissociative reactions to stressful events: </a:t>
            </a:r>
          </a:p>
          <a:p>
            <a:pPr lvl="2"/>
            <a:r>
              <a:rPr lang="en-US" sz="1800" dirty="0">
                <a:solidFill>
                  <a:srgbClr val="FFFFFF"/>
                </a:solidFill>
              </a:rPr>
              <a:t>Acute, transient conditions that typically last less than 1 month, and sometimes only a few hours or days. These conditions are characterized by constriction of consciousness; depersonalization; derealization; perceptual disturbances (e.g., time slowing, macropsia); micro-amnesias; transient stupor; and/or alterations in sensory-motor functioning (e.g., analgesia, paralysis). </a:t>
            </a:r>
          </a:p>
        </p:txBody>
      </p:sp>
    </p:spTree>
    <p:extLst>
      <p:ext uri="{BB962C8B-B14F-4D97-AF65-F5344CB8AC3E}">
        <p14:creationId xmlns:p14="http://schemas.microsoft.com/office/powerpoint/2010/main" val="3422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704504" y="595911"/>
            <a:ext cx="10782991" cy="1499616"/>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704504" y="2095527"/>
            <a:ext cx="10782991" cy="4166562"/>
          </a:xfrm>
        </p:spPr>
        <p:txBody>
          <a:bodyPr>
            <a:normAutofit fontScale="92500"/>
          </a:bodyPr>
          <a:lstStyle/>
          <a:p>
            <a:r>
              <a:rPr lang="en-US" sz="2800" b="1" dirty="0">
                <a:solidFill>
                  <a:srgbClr val="FFFFFF"/>
                </a:solidFill>
              </a:rPr>
              <a:t>OSDD continued</a:t>
            </a:r>
          </a:p>
          <a:p>
            <a:pPr lvl="1"/>
            <a:endParaRPr lang="en-US" sz="2800" dirty="0">
              <a:solidFill>
                <a:srgbClr val="FFFFFF"/>
              </a:solidFill>
            </a:endParaRPr>
          </a:p>
          <a:p>
            <a:pPr lvl="1"/>
            <a:r>
              <a:rPr lang="en-US" sz="2800" dirty="0">
                <a:solidFill>
                  <a:srgbClr val="FFFFFF"/>
                </a:solidFill>
              </a:rPr>
              <a:t>Dissociative trance: </a:t>
            </a:r>
          </a:p>
          <a:p>
            <a:pPr lvl="2"/>
            <a:r>
              <a:rPr lang="en-US" sz="2400" dirty="0">
                <a:solidFill>
                  <a:srgbClr val="FFFFFF"/>
                </a:solidFill>
              </a:rPr>
              <a:t>This condition is characterized by an acute narrowing or complete loss of awareness of immediate surroundings that manifests as profound unresponsiveness or insensitivity to environmental stimuli. The unresponsiveness may be accompanied by minor stereotyped behaviors (e.g., finger movements) of which the individual is unaware and/or that he or she cannot control, as well as transient paralysis or loss of consciousness. The dissociative trance is not a normal part of a broadly accepted collective cultural or religious practice.</a:t>
            </a:r>
          </a:p>
        </p:txBody>
      </p:sp>
    </p:spTree>
    <p:extLst>
      <p:ext uri="{BB962C8B-B14F-4D97-AF65-F5344CB8AC3E}">
        <p14:creationId xmlns:p14="http://schemas.microsoft.com/office/powerpoint/2010/main" val="317054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545432" y="465221"/>
            <a:ext cx="10847159" cy="1822811"/>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545432" y="2101515"/>
            <a:ext cx="10847159" cy="4291264"/>
          </a:xfrm>
        </p:spPr>
        <p:txBody>
          <a:bodyPr>
            <a:normAutofit lnSpcReduction="10000"/>
          </a:bodyPr>
          <a:lstStyle/>
          <a:p>
            <a:r>
              <a:rPr lang="en-US" sz="2000" b="1" dirty="0">
                <a:solidFill>
                  <a:srgbClr val="FFFFFF"/>
                </a:solidFill>
              </a:rPr>
              <a:t>Unspecified Dissociative Disorder 300.15 (F44.9)</a:t>
            </a:r>
          </a:p>
          <a:p>
            <a:endParaRPr lang="en-US" sz="2000" b="1" dirty="0">
              <a:solidFill>
                <a:srgbClr val="FFFFFF"/>
              </a:solidFill>
            </a:endParaRPr>
          </a:p>
          <a:p>
            <a:pPr lvl="1"/>
            <a:r>
              <a:rPr lang="en-US" sz="2000" dirty="0">
                <a:solidFill>
                  <a:srgbClr val="FFFFFF"/>
                </a:solidFill>
              </a:rPr>
              <a:t>This category applies to presentations in which symptoms characteristic of a dissociative disorder that cause clinically significant distress or impairment in social, occupational, or other important areas of functioning predominate but do not meet the full criteria for any of the disorders in the dissociative disorders diagnostic class. </a:t>
            </a:r>
          </a:p>
          <a:p>
            <a:pPr marL="457200" lvl="1" indent="0">
              <a:buNone/>
            </a:pPr>
            <a:endParaRPr lang="en-US" sz="2000" dirty="0">
              <a:solidFill>
                <a:srgbClr val="FFFFFF"/>
              </a:solidFill>
            </a:endParaRPr>
          </a:p>
          <a:p>
            <a:pPr lvl="1"/>
            <a:r>
              <a:rPr lang="en-US" sz="2000" dirty="0">
                <a:solidFill>
                  <a:srgbClr val="FFFFFF"/>
                </a:solidFill>
              </a:rPr>
              <a:t>The unspecified dissociative disorder category is used in situations in which the clinician chooses not to specify the reason that the criteria are not met for a specific dissociative disorder and includes presentations for which there is insufficient information to make a more specific diagnosis (e.g., in emergency room settings).</a:t>
            </a:r>
          </a:p>
        </p:txBody>
      </p:sp>
    </p:spTree>
    <p:extLst>
      <p:ext uri="{BB962C8B-B14F-4D97-AF65-F5344CB8AC3E}">
        <p14:creationId xmlns:p14="http://schemas.microsoft.com/office/powerpoint/2010/main" val="41556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598536" y="226940"/>
            <a:ext cx="11031989" cy="1505607"/>
          </a:xfrm>
        </p:spPr>
        <p:txBody>
          <a:bodyPr>
            <a:normAutofit/>
          </a:bodyPr>
          <a:lstStyle/>
          <a:p>
            <a:r>
              <a:rPr lang="en-US" dirty="0">
                <a:solidFill>
                  <a:srgbClr val="FFFFFF"/>
                </a:solidFill>
              </a:rPr>
              <a:t>Differential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598536" y="1732547"/>
            <a:ext cx="11031989" cy="4636169"/>
          </a:xfrm>
        </p:spPr>
        <p:txBody>
          <a:bodyPr>
            <a:normAutofit fontScale="92500" lnSpcReduction="10000"/>
          </a:bodyPr>
          <a:lstStyle/>
          <a:p>
            <a:r>
              <a:rPr lang="en-US" sz="2000" b="1" dirty="0">
                <a:solidFill>
                  <a:srgbClr val="FFFFFF"/>
                </a:solidFill>
              </a:rPr>
              <a:t>Posttraumatic Stress Disorder (PTSD)</a:t>
            </a:r>
          </a:p>
          <a:p>
            <a:r>
              <a:rPr lang="en-US" sz="2000" b="1" dirty="0">
                <a:solidFill>
                  <a:srgbClr val="FFFFFF"/>
                </a:solidFill>
              </a:rPr>
              <a:t>309.81 (F43.10)</a:t>
            </a:r>
          </a:p>
          <a:p>
            <a:endParaRPr lang="en-US" sz="2000" b="1" dirty="0">
              <a:solidFill>
                <a:srgbClr val="FFFFFF"/>
              </a:solidFill>
            </a:endParaRPr>
          </a:p>
          <a:p>
            <a:pPr lvl="1"/>
            <a:r>
              <a:rPr lang="en-US" sz="1800" dirty="0">
                <a:solidFill>
                  <a:srgbClr val="FFFFFF"/>
                </a:solidFill>
              </a:rPr>
              <a:t>Exposure to actual or threatened death, serious injury, or sexual violence</a:t>
            </a:r>
          </a:p>
          <a:p>
            <a:pPr lvl="1"/>
            <a:endParaRPr lang="en-US" sz="1800" dirty="0">
              <a:solidFill>
                <a:srgbClr val="FFFFFF"/>
              </a:solidFill>
            </a:endParaRPr>
          </a:p>
          <a:p>
            <a:pPr lvl="1"/>
            <a:r>
              <a:rPr lang="en-US" sz="1800" dirty="0">
                <a:solidFill>
                  <a:srgbClr val="FFFFFF"/>
                </a:solidFill>
              </a:rPr>
              <a:t>Presence of one (or more) intrusion symptoms associated with the traumatic event(s), beginning after the traumatic event(s) occurred.</a:t>
            </a:r>
          </a:p>
          <a:p>
            <a:endParaRPr lang="en-US" sz="2000" dirty="0">
              <a:solidFill>
                <a:srgbClr val="FFFFFF"/>
              </a:solidFill>
            </a:endParaRPr>
          </a:p>
          <a:p>
            <a:pPr lvl="2"/>
            <a:r>
              <a:rPr lang="en-US" sz="2000" b="1" dirty="0">
                <a:solidFill>
                  <a:srgbClr val="FFFFFF"/>
                </a:solidFill>
              </a:rPr>
              <a:t>Dissociative reactions </a:t>
            </a:r>
            <a:r>
              <a:rPr lang="en-US" sz="2000" dirty="0">
                <a:solidFill>
                  <a:srgbClr val="FFFFFF"/>
                </a:solidFill>
              </a:rPr>
              <a:t>(e.g., flashbacks) in which the individual feels or acts as if the traumatic event(s) were recurring. (Such reactions may occur on a continuum, with the most extreme expression being a complete loss of awareness of present surroundings.)</a:t>
            </a:r>
          </a:p>
          <a:p>
            <a:endParaRPr lang="en-US" sz="2000" dirty="0">
              <a:solidFill>
                <a:srgbClr val="FFFFFF"/>
              </a:solidFill>
            </a:endParaRPr>
          </a:p>
          <a:p>
            <a:pPr lvl="1"/>
            <a:r>
              <a:rPr lang="en-US" sz="1800" dirty="0">
                <a:solidFill>
                  <a:srgbClr val="FFFFFF"/>
                </a:solidFill>
              </a:rPr>
              <a:t>Persistent avoidance of stimuli associated with the traumatic event(s), beginning after the traumatic event(s) occurred.</a:t>
            </a:r>
          </a:p>
        </p:txBody>
      </p:sp>
    </p:spTree>
    <p:extLst>
      <p:ext uri="{BB962C8B-B14F-4D97-AF65-F5344CB8AC3E}">
        <p14:creationId xmlns:p14="http://schemas.microsoft.com/office/powerpoint/2010/main" val="2732609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609600" y="371321"/>
            <a:ext cx="10782991" cy="1499616"/>
          </a:xfrm>
        </p:spPr>
        <p:txBody>
          <a:bodyPr>
            <a:normAutofit/>
          </a:bodyPr>
          <a:lstStyle/>
          <a:p>
            <a:r>
              <a:rPr lang="en-US" dirty="0">
                <a:solidFill>
                  <a:srgbClr val="FFFFFF"/>
                </a:solidFill>
              </a:rPr>
              <a:t>Differential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609599" y="1732547"/>
            <a:ext cx="10972801" cy="4754132"/>
          </a:xfrm>
        </p:spPr>
        <p:txBody>
          <a:bodyPr>
            <a:normAutofit lnSpcReduction="10000"/>
          </a:bodyPr>
          <a:lstStyle/>
          <a:p>
            <a:r>
              <a:rPr lang="en-US" sz="1600" b="1" dirty="0">
                <a:solidFill>
                  <a:srgbClr val="FFFFFF"/>
                </a:solidFill>
              </a:rPr>
              <a:t>PTSD Continued</a:t>
            </a:r>
          </a:p>
          <a:p>
            <a:endParaRPr lang="en-US" sz="1600" b="1" dirty="0">
              <a:solidFill>
                <a:srgbClr val="FFFFFF"/>
              </a:solidFill>
            </a:endParaRPr>
          </a:p>
          <a:p>
            <a:pPr lvl="1"/>
            <a:r>
              <a:rPr lang="en-US" dirty="0">
                <a:solidFill>
                  <a:srgbClr val="FFFFFF"/>
                </a:solidFill>
              </a:rPr>
              <a:t>Negative alterations in cognitions and mood associated with the traumatic event(s), beginning or worsening after the traumatic event(s) occurred, as evidenced by two (or more) of the following (</a:t>
            </a:r>
            <a:r>
              <a:rPr lang="en-US" b="1" dirty="0">
                <a:solidFill>
                  <a:srgbClr val="FFFFFF"/>
                </a:solidFill>
              </a:rPr>
              <a:t>listed dissociative sxs</a:t>
            </a:r>
            <a:r>
              <a:rPr lang="en-US" dirty="0">
                <a:solidFill>
                  <a:srgbClr val="FFFFFF"/>
                </a:solidFill>
              </a:rPr>
              <a:t>)</a:t>
            </a:r>
          </a:p>
          <a:p>
            <a:endParaRPr lang="en-US" sz="1600" dirty="0">
              <a:solidFill>
                <a:srgbClr val="FFFFFF"/>
              </a:solidFill>
            </a:endParaRPr>
          </a:p>
          <a:p>
            <a:pPr lvl="2"/>
            <a:r>
              <a:rPr lang="en-US" sz="1600" dirty="0">
                <a:solidFill>
                  <a:srgbClr val="FFFFFF"/>
                </a:solidFill>
              </a:rPr>
              <a:t>Inability to remember an important aspect of the traumatic event(s) (typically due to dissociative amnesia and not to other factors such as head injury, alcohol, or drugs)</a:t>
            </a:r>
          </a:p>
          <a:p>
            <a:pPr marL="0" indent="0">
              <a:buNone/>
            </a:pPr>
            <a:endParaRPr lang="en-US" sz="1600" dirty="0">
              <a:solidFill>
                <a:srgbClr val="FFFFFF"/>
              </a:solidFill>
            </a:endParaRPr>
          </a:p>
          <a:p>
            <a:pPr lvl="2"/>
            <a:r>
              <a:rPr lang="en-US" sz="1600" dirty="0">
                <a:solidFill>
                  <a:srgbClr val="FFFFFF"/>
                </a:solidFill>
              </a:rPr>
              <a:t>Feelings of detachment or estrangement from others.</a:t>
            </a:r>
          </a:p>
          <a:p>
            <a:endParaRPr lang="en-US" sz="1600" dirty="0">
              <a:solidFill>
                <a:srgbClr val="FFFFFF"/>
              </a:solidFill>
            </a:endParaRPr>
          </a:p>
          <a:p>
            <a:pPr lvl="2"/>
            <a:r>
              <a:rPr lang="en-US" sz="1600" dirty="0">
                <a:solidFill>
                  <a:srgbClr val="FFFFFF"/>
                </a:solidFill>
              </a:rPr>
              <a:t>Persistent inability to experience positive emotions (e.g., inability to experience happiness, satisfaction, or loving feelings).</a:t>
            </a:r>
          </a:p>
          <a:p>
            <a:pPr lvl="2"/>
            <a:endParaRPr lang="en-US" sz="1600" dirty="0">
              <a:solidFill>
                <a:srgbClr val="FFFFFF"/>
              </a:solidFill>
            </a:endParaRPr>
          </a:p>
          <a:p>
            <a:pPr lvl="1"/>
            <a:r>
              <a:rPr lang="en-US" dirty="0">
                <a:solidFill>
                  <a:srgbClr val="FFFFFF"/>
                </a:solidFill>
              </a:rPr>
              <a:t>Marked alterations in arousal and reactivity associated with the traumatic event(s), beginning or worsening after the traumatic event(s) occurred, as evidenced by two (or more) sxs.</a:t>
            </a:r>
          </a:p>
          <a:p>
            <a:endParaRPr lang="en-US" sz="1000" dirty="0">
              <a:solidFill>
                <a:srgbClr val="FFFFFF"/>
              </a:solidFill>
            </a:endParaRPr>
          </a:p>
        </p:txBody>
      </p:sp>
    </p:spTree>
    <p:extLst>
      <p:ext uri="{BB962C8B-B14F-4D97-AF65-F5344CB8AC3E}">
        <p14:creationId xmlns:p14="http://schemas.microsoft.com/office/powerpoint/2010/main" val="377991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609600" y="259027"/>
            <a:ext cx="10782991" cy="1499616"/>
          </a:xfrm>
        </p:spPr>
        <p:txBody>
          <a:bodyPr>
            <a:normAutofit/>
          </a:bodyPr>
          <a:lstStyle/>
          <a:p>
            <a:r>
              <a:rPr lang="en-US" dirty="0">
                <a:solidFill>
                  <a:srgbClr val="FFFFFF"/>
                </a:solidFill>
              </a:rPr>
              <a:t>Differential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609600" y="1507958"/>
            <a:ext cx="10782991" cy="4535858"/>
          </a:xfrm>
        </p:spPr>
        <p:txBody>
          <a:bodyPr>
            <a:normAutofit lnSpcReduction="10000"/>
          </a:bodyPr>
          <a:lstStyle/>
          <a:p>
            <a:r>
              <a:rPr lang="en-US" sz="2000" b="1" dirty="0">
                <a:solidFill>
                  <a:srgbClr val="FFFFFF"/>
                </a:solidFill>
              </a:rPr>
              <a:t>PTSD with dissociative symptoms</a:t>
            </a:r>
            <a:r>
              <a:rPr lang="en-US" sz="2000" dirty="0">
                <a:solidFill>
                  <a:srgbClr val="FFFFFF"/>
                </a:solidFill>
              </a:rPr>
              <a:t>: </a:t>
            </a:r>
          </a:p>
          <a:p>
            <a:pPr marL="0" indent="0">
              <a:buNone/>
            </a:pPr>
            <a:endParaRPr lang="en-US" sz="2000" dirty="0">
              <a:solidFill>
                <a:srgbClr val="FFFFFF"/>
              </a:solidFill>
            </a:endParaRPr>
          </a:p>
          <a:p>
            <a:pPr lvl="1"/>
            <a:r>
              <a:rPr lang="en-US" sz="1800" dirty="0">
                <a:solidFill>
                  <a:srgbClr val="FFFFFF"/>
                </a:solidFill>
              </a:rPr>
              <a:t>The individual’s symptoms meet the criteria for posttraumatic stress disorder, and in addition, in response to the stressor, the individual experiences persistent or recurrent symptoms of either of the following:</a:t>
            </a:r>
          </a:p>
          <a:p>
            <a:pPr lvl="1"/>
            <a:endParaRPr lang="en-US" sz="1800" dirty="0">
              <a:solidFill>
                <a:srgbClr val="FFFFFF"/>
              </a:solidFill>
            </a:endParaRPr>
          </a:p>
          <a:p>
            <a:pPr lvl="2"/>
            <a:r>
              <a:rPr lang="en-US" sz="2000" dirty="0">
                <a:solidFill>
                  <a:srgbClr val="FFFFFF"/>
                </a:solidFill>
              </a:rPr>
              <a:t>Depersonalization: Persistent or recurrent experiences of feeling detached from, and as if one were an outside observer of, one’s mental processes or body (e.g., feeling as though one were in a dream; feeling a sense of unreality of self or body or of time moving slowly).</a:t>
            </a:r>
          </a:p>
          <a:p>
            <a:pPr lvl="1"/>
            <a:endParaRPr lang="en-US" sz="1800" dirty="0">
              <a:solidFill>
                <a:srgbClr val="FFFFFF"/>
              </a:solidFill>
            </a:endParaRPr>
          </a:p>
          <a:p>
            <a:pPr lvl="2"/>
            <a:r>
              <a:rPr lang="en-US" sz="2000" dirty="0">
                <a:solidFill>
                  <a:srgbClr val="FFFFFF"/>
                </a:solidFill>
              </a:rPr>
              <a:t>Derealization: Persistent or recurrent experiences of unreality of surroundings (e.g., the world around the individual is experienced as unreal, dreamlike, distant, or distorted).</a:t>
            </a:r>
          </a:p>
        </p:txBody>
      </p:sp>
    </p:spTree>
    <p:extLst>
      <p:ext uri="{BB962C8B-B14F-4D97-AF65-F5344CB8AC3E}">
        <p14:creationId xmlns:p14="http://schemas.microsoft.com/office/powerpoint/2010/main" val="417215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4C03-456D-0ADA-72FA-F1326638F1D9}"/>
              </a:ext>
            </a:extLst>
          </p:cNvPr>
          <p:cNvSpPr>
            <a:spLocks noGrp="1"/>
          </p:cNvSpPr>
          <p:nvPr>
            <p:ph type="title"/>
          </p:nvPr>
        </p:nvSpPr>
        <p:spPr>
          <a:xfrm>
            <a:off x="1563624" y="2135124"/>
            <a:ext cx="9070848" cy="2587752"/>
          </a:xfrm>
        </p:spPr>
        <p:txBody>
          <a:bodyPr/>
          <a:lstStyle/>
          <a:p>
            <a:r>
              <a:rPr lang="en-US" dirty="0"/>
              <a:t>Definitions &amp; TERMS</a:t>
            </a:r>
          </a:p>
        </p:txBody>
      </p:sp>
      <p:sp>
        <p:nvSpPr>
          <p:cNvPr id="3" name="Text Placeholder 2">
            <a:extLst>
              <a:ext uri="{FF2B5EF4-FFF2-40B4-BE49-F238E27FC236}">
                <a16:creationId xmlns:a16="http://schemas.microsoft.com/office/drawing/2014/main" id="{C4AA6112-D08B-6BEE-42F9-886D8AC4438C}"/>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66653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593558" y="529389"/>
            <a:ext cx="10799033" cy="1758643"/>
          </a:xfrm>
        </p:spPr>
        <p:txBody>
          <a:bodyPr>
            <a:normAutofit/>
          </a:bodyPr>
          <a:lstStyle/>
          <a:p>
            <a:r>
              <a:rPr lang="en-US" dirty="0">
                <a:solidFill>
                  <a:srgbClr val="FFFFFF"/>
                </a:solidFill>
              </a:rPr>
              <a:t>Theories regarding causes of dissociation</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593559" y="2382716"/>
            <a:ext cx="10799032" cy="3945895"/>
          </a:xfrm>
        </p:spPr>
        <p:txBody>
          <a:bodyPr numCol="2">
            <a:normAutofit lnSpcReduction="10000"/>
          </a:bodyPr>
          <a:lstStyle/>
          <a:p>
            <a:endParaRPr lang="en-US" sz="1600" dirty="0">
              <a:solidFill>
                <a:srgbClr val="FFFFFF"/>
              </a:solidFill>
            </a:endParaRPr>
          </a:p>
          <a:p>
            <a:r>
              <a:rPr lang="en-US" sz="1600" b="1" dirty="0">
                <a:solidFill>
                  <a:srgbClr val="FFFFFF"/>
                </a:solidFill>
              </a:rPr>
              <a:t>Dissociation can be a way to protect someone.</a:t>
            </a:r>
          </a:p>
          <a:p>
            <a:pPr lvl="1"/>
            <a:r>
              <a:rPr lang="en-US" sz="1400" dirty="0">
                <a:solidFill>
                  <a:srgbClr val="FFFFFF"/>
                </a:solidFill>
              </a:rPr>
              <a:t>A rest or break from reality, especially from traumatic experiences.</a:t>
            </a:r>
          </a:p>
          <a:p>
            <a:pPr lvl="1"/>
            <a:r>
              <a:rPr lang="en-US" sz="1400" dirty="0">
                <a:solidFill>
                  <a:srgbClr val="FFFFFF"/>
                </a:solidFill>
              </a:rPr>
              <a:t>Can help person live life separate from traumatic experiences.</a:t>
            </a:r>
          </a:p>
          <a:p>
            <a:pPr lvl="1"/>
            <a:r>
              <a:rPr lang="en-US" sz="1400" dirty="0">
                <a:solidFill>
                  <a:srgbClr val="FFFFFF"/>
                </a:solidFill>
              </a:rPr>
              <a:t>Person may be unable to process something, and the result is dissociation and/or fragmentation.</a:t>
            </a:r>
          </a:p>
          <a:p>
            <a:pPr lvl="1"/>
            <a:endParaRPr lang="en-US" sz="1400" dirty="0">
              <a:solidFill>
                <a:srgbClr val="FFFFFF"/>
              </a:solidFill>
            </a:endParaRPr>
          </a:p>
          <a:p>
            <a:r>
              <a:rPr lang="en-US" sz="1600" b="1" dirty="0">
                <a:solidFill>
                  <a:srgbClr val="FFFFFF"/>
                </a:solidFill>
              </a:rPr>
              <a:t>Endogenic System / Natural Plurality or Natural Multiplicity: </a:t>
            </a:r>
          </a:p>
          <a:p>
            <a:pPr lvl="1"/>
            <a:r>
              <a:rPr lang="en-US" sz="1400" dirty="0">
                <a:solidFill>
                  <a:srgbClr val="FFFFFF"/>
                </a:solidFill>
              </a:rPr>
              <a:t>System that was born plural and/or who believes this </a:t>
            </a:r>
          </a:p>
          <a:p>
            <a:pPr marL="274320" lvl="1" indent="0">
              <a:buNone/>
            </a:pPr>
            <a:r>
              <a:rPr lang="en-US" sz="1400" dirty="0">
                <a:solidFill>
                  <a:srgbClr val="FFFFFF"/>
                </a:solidFill>
              </a:rPr>
              <a:t>    is their natural state.</a:t>
            </a:r>
          </a:p>
          <a:p>
            <a:endParaRPr lang="en-US" sz="1600" dirty="0">
              <a:solidFill>
                <a:srgbClr val="FFFFFF"/>
              </a:solidFill>
            </a:endParaRPr>
          </a:p>
          <a:p>
            <a:endParaRPr lang="en-US" sz="1600" dirty="0">
              <a:solidFill>
                <a:srgbClr val="FFFFFF"/>
              </a:solidFill>
            </a:endParaRPr>
          </a:p>
          <a:p>
            <a:r>
              <a:rPr lang="en-US" sz="1600" b="1" dirty="0">
                <a:solidFill>
                  <a:srgbClr val="FFFFFF"/>
                </a:solidFill>
              </a:rPr>
              <a:t>Plurality: </a:t>
            </a:r>
          </a:p>
          <a:p>
            <a:pPr lvl="1"/>
            <a:r>
              <a:rPr lang="en-US" sz="1400" dirty="0">
                <a:solidFill>
                  <a:srgbClr val="FFFFFF"/>
                </a:solidFill>
              </a:rPr>
              <a:t>Healthy multiplicity aka non disordered.</a:t>
            </a:r>
          </a:p>
          <a:p>
            <a:endParaRPr lang="en-US" sz="1600" dirty="0">
              <a:solidFill>
                <a:srgbClr val="FFFFFF"/>
              </a:solidFill>
            </a:endParaRPr>
          </a:p>
          <a:p>
            <a:r>
              <a:rPr lang="en-US" sz="1600" b="1" dirty="0">
                <a:solidFill>
                  <a:srgbClr val="FFFFFF"/>
                </a:solidFill>
              </a:rPr>
              <a:t>Trauma Based System: </a:t>
            </a:r>
          </a:p>
          <a:p>
            <a:pPr lvl="1">
              <a:spcAft>
                <a:spcPts val="200"/>
              </a:spcAft>
            </a:pPr>
            <a:r>
              <a:rPr lang="en-US" sz="1400" dirty="0">
                <a:solidFill>
                  <a:srgbClr val="FFFFFF"/>
                </a:solidFill>
              </a:rPr>
              <a:t>System who believes their multiplicity/plurality comes from traumatic experiences.</a:t>
            </a:r>
          </a:p>
          <a:p>
            <a:pPr marL="128016" lvl="1" indent="0">
              <a:spcAft>
                <a:spcPts val="200"/>
              </a:spcAft>
              <a:buNone/>
            </a:pPr>
            <a:endParaRPr lang="en-US" sz="1400" dirty="0">
              <a:solidFill>
                <a:srgbClr val="FFFFFF"/>
              </a:solidFill>
            </a:endParaRPr>
          </a:p>
          <a:p>
            <a:pPr marL="413766" lvl="1" indent="-285750">
              <a:spcAft>
                <a:spcPts val="200"/>
              </a:spcAft>
            </a:pPr>
            <a:r>
              <a:rPr lang="en-US" sz="1400" dirty="0">
                <a:solidFill>
                  <a:srgbClr val="FFFFFF"/>
                </a:solidFill>
              </a:rPr>
              <a:t>Any type of system may have experienced severe trauma, regardless of origin.</a:t>
            </a:r>
          </a:p>
          <a:p>
            <a:pPr lvl="1">
              <a:buNone/>
            </a:pPr>
            <a:endParaRPr lang="en-US" sz="1400" dirty="0">
              <a:solidFill>
                <a:srgbClr val="FFFFFF"/>
              </a:solidFill>
            </a:endParaRPr>
          </a:p>
          <a:p>
            <a:r>
              <a:rPr lang="en-US" sz="1600" b="1" dirty="0">
                <a:solidFill>
                  <a:srgbClr val="FFFFFF"/>
                </a:solidFill>
              </a:rPr>
              <a:t>Singlet:</a:t>
            </a:r>
          </a:p>
          <a:p>
            <a:pPr lvl="1"/>
            <a:r>
              <a:rPr lang="en-US" sz="1400" dirty="0">
                <a:solidFill>
                  <a:srgbClr val="FFFFFF"/>
                </a:solidFill>
              </a:rPr>
              <a:t>Term used for non-plurals / one person in one body.</a:t>
            </a:r>
            <a:endParaRPr lang="en-US" sz="700" dirty="0">
              <a:solidFill>
                <a:srgbClr val="FFFFFF"/>
              </a:solidFill>
            </a:endParaRPr>
          </a:p>
        </p:txBody>
      </p:sp>
      <p:cxnSp>
        <p:nvCxnSpPr>
          <p:cNvPr id="5" name="Straight Connector 4">
            <a:extLst>
              <a:ext uri="{FF2B5EF4-FFF2-40B4-BE49-F238E27FC236}">
                <a16:creationId xmlns:a16="http://schemas.microsoft.com/office/drawing/2014/main" id="{0A8CBF18-27B8-4D66-A856-FD9B999048D2}"/>
              </a:ext>
            </a:extLst>
          </p:cNvPr>
          <p:cNvCxnSpPr>
            <a:cxnSpLocks/>
          </p:cNvCxnSpPr>
          <p:nvPr/>
        </p:nvCxnSpPr>
        <p:spPr>
          <a:xfrm>
            <a:off x="5891325" y="2382716"/>
            <a:ext cx="0" cy="39458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79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p:txBody>
          <a:bodyPr/>
          <a:lstStyle/>
          <a:p>
            <a:r>
              <a:rPr lang="en-US" dirty="0">
                <a:solidFill>
                  <a:schemeClr val="tx1"/>
                </a:solidFill>
              </a:rPr>
              <a:t>About Me</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577788"/>
            <a:ext cx="6019800" cy="3603812"/>
          </a:xfrm>
        </p:spPr>
        <p:txBody>
          <a:bodyPr>
            <a:normAutofit lnSpcReduction="10000"/>
          </a:bodyPr>
          <a:lstStyle/>
          <a:p>
            <a:pPr lvl="1"/>
            <a:r>
              <a:rPr lang="en-US" sz="2400" dirty="0">
                <a:solidFill>
                  <a:schemeClr val="tx1"/>
                </a:solidFill>
              </a:rPr>
              <a:t>Clinical Psychologist</a:t>
            </a:r>
          </a:p>
          <a:p>
            <a:pPr lvl="1"/>
            <a:r>
              <a:rPr lang="en-US" altLang="en-US" sz="2400" dirty="0">
                <a:solidFill>
                  <a:schemeClr val="tx1"/>
                </a:solidFill>
              </a:rPr>
              <a:t>Gender queer </a:t>
            </a:r>
          </a:p>
          <a:p>
            <a:pPr lvl="1"/>
            <a:r>
              <a:rPr lang="en-US" altLang="en-US" sz="2400" dirty="0">
                <a:solidFill>
                  <a:schemeClr val="tx1"/>
                </a:solidFill>
              </a:rPr>
              <a:t>They/Them/Ellos</a:t>
            </a:r>
          </a:p>
          <a:p>
            <a:pPr lvl="1"/>
            <a:r>
              <a:rPr lang="en-US" altLang="en-US" sz="2400" dirty="0">
                <a:solidFill>
                  <a:schemeClr val="tx1"/>
                </a:solidFill>
              </a:rPr>
              <a:t>Puerto Rican</a:t>
            </a:r>
          </a:p>
          <a:p>
            <a:pPr lvl="1"/>
            <a:r>
              <a:rPr lang="en-US" altLang="en-US" sz="2400" dirty="0">
                <a:solidFill>
                  <a:schemeClr val="tx1"/>
                </a:solidFill>
              </a:rPr>
              <a:t>English second language speaker</a:t>
            </a:r>
          </a:p>
          <a:p>
            <a:pPr lvl="1"/>
            <a:r>
              <a:rPr lang="en-US" altLang="en-US" sz="2400" dirty="0">
                <a:solidFill>
                  <a:schemeClr val="tx1"/>
                </a:solidFill>
              </a:rPr>
              <a:t>Worked with the LGBTQ+ and Plural / DID communities through entire career</a:t>
            </a:r>
          </a:p>
          <a:p>
            <a:pPr lvl="1"/>
            <a:endParaRPr lang="en-US" altLang="en-US" dirty="0">
              <a:solidFill>
                <a:schemeClr val="tx1"/>
              </a:solidFill>
            </a:endParaRPr>
          </a:p>
          <a:p>
            <a:pPr lvl="1"/>
            <a:endParaRPr lang="en-US" altLang="en-US" dirty="0">
              <a:solidFill>
                <a:schemeClr val="tx1"/>
              </a:solidFill>
            </a:endParaRPr>
          </a:p>
        </p:txBody>
      </p:sp>
      <p:pic>
        <p:nvPicPr>
          <p:cNvPr id="4" name="Picture 3" descr="a gender queer flag&#10;">
            <a:extLst>
              <a:ext uri="{FF2B5EF4-FFF2-40B4-BE49-F238E27FC236}">
                <a16:creationId xmlns:a16="http://schemas.microsoft.com/office/drawing/2014/main" id="{C3EAA6A7-90C2-B78C-22DB-A75876939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558118"/>
            <a:ext cx="6019800" cy="944006"/>
          </a:xfrm>
          <a:prstGeom prst="rect">
            <a:avLst/>
          </a:prstGeom>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1733-5099-47AC-8347-164CE2EB3363}"/>
              </a:ext>
            </a:extLst>
          </p:cNvPr>
          <p:cNvSpPr>
            <a:spLocks noGrp="1"/>
          </p:cNvSpPr>
          <p:nvPr>
            <p:ph type="title"/>
          </p:nvPr>
        </p:nvSpPr>
        <p:spPr>
          <a:xfrm>
            <a:off x="680441" y="357903"/>
            <a:ext cx="10831117" cy="1710516"/>
          </a:xfrm>
        </p:spPr>
        <p:txBody>
          <a:bodyPr>
            <a:normAutofit/>
          </a:bodyPr>
          <a:lstStyle/>
          <a:p>
            <a:r>
              <a:rPr lang="en-US" dirty="0">
                <a:solidFill>
                  <a:srgbClr val="FFFFFF"/>
                </a:solidFill>
              </a:rPr>
              <a:t>Definitions</a:t>
            </a:r>
          </a:p>
        </p:txBody>
      </p:sp>
      <p:sp>
        <p:nvSpPr>
          <p:cNvPr id="3" name="Content Placeholder 2">
            <a:extLst>
              <a:ext uri="{FF2B5EF4-FFF2-40B4-BE49-F238E27FC236}">
                <a16:creationId xmlns:a16="http://schemas.microsoft.com/office/drawing/2014/main" id="{823B85DD-EA8D-4950-A8A2-380D25450064}"/>
              </a:ext>
            </a:extLst>
          </p:cNvPr>
          <p:cNvSpPr>
            <a:spLocks noGrp="1"/>
          </p:cNvSpPr>
          <p:nvPr>
            <p:ph idx="1"/>
          </p:nvPr>
        </p:nvSpPr>
        <p:spPr>
          <a:xfrm>
            <a:off x="561474" y="1828800"/>
            <a:ext cx="10831117" cy="4451684"/>
          </a:xfrm>
        </p:spPr>
        <p:txBody>
          <a:bodyPr>
            <a:normAutofit fontScale="85000" lnSpcReduction="20000"/>
          </a:bodyPr>
          <a:lstStyle/>
          <a:p>
            <a:pPr>
              <a:spcBef>
                <a:spcPts val="0"/>
              </a:spcBef>
              <a:buFont typeface="Wingdings" panose="05000000000000000000" pitchFamily="2" charset="2"/>
              <a:buChar char="§"/>
            </a:pPr>
            <a:r>
              <a:rPr lang="en-US" sz="2900" dirty="0">
                <a:solidFill>
                  <a:srgbClr val="FFFFFF"/>
                </a:solidFill>
              </a:rPr>
              <a:t>System: Multiple people sharing one body.</a:t>
            </a:r>
          </a:p>
          <a:p>
            <a:pPr>
              <a:spcBef>
                <a:spcPts val="0"/>
              </a:spcBef>
              <a:buFont typeface="Wingdings" panose="05000000000000000000" pitchFamily="2" charset="2"/>
              <a:buChar char="§"/>
            </a:pPr>
            <a:endParaRPr lang="en-US" sz="2900" dirty="0">
              <a:solidFill>
                <a:srgbClr val="FFFFFF"/>
              </a:solidFill>
            </a:endParaRPr>
          </a:p>
          <a:p>
            <a:pPr>
              <a:spcBef>
                <a:spcPts val="0"/>
              </a:spcBef>
              <a:buFont typeface="Wingdings" panose="05000000000000000000" pitchFamily="2" charset="2"/>
              <a:buChar char="§"/>
            </a:pPr>
            <a:r>
              <a:rPr lang="en-US" sz="2900" dirty="0">
                <a:solidFill>
                  <a:srgbClr val="FFFFFF"/>
                </a:solidFill>
              </a:rPr>
              <a:t>Host: Person out the most, can be more than one person.</a:t>
            </a:r>
          </a:p>
          <a:p>
            <a:pPr lvl="1">
              <a:spcBef>
                <a:spcPts val="0"/>
              </a:spcBef>
              <a:buFont typeface="Wingdings" panose="05000000000000000000" pitchFamily="2" charset="2"/>
              <a:buChar char="§"/>
            </a:pPr>
            <a:r>
              <a:rPr lang="en-US" sz="2500" dirty="0">
                <a:solidFill>
                  <a:srgbClr val="FFFFFF"/>
                </a:solidFill>
              </a:rPr>
              <a:t>Some system do not have a host.</a:t>
            </a:r>
          </a:p>
          <a:p>
            <a:pPr>
              <a:spcBef>
                <a:spcPts val="0"/>
              </a:spcBef>
              <a:buFont typeface="Wingdings" panose="05000000000000000000" pitchFamily="2" charset="2"/>
              <a:buChar char="§"/>
            </a:pPr>
            <a:endParaRPr lang="en-US" sz="2900" dirty="0">
              <a:solidFill>
                <a:srgbClr val="FFFFFF"/>
              </a:solidFill>
            </a:endParaRPr>
          </a:p>
          <a:p>
            <a:pPr>
              <a:spcBef>
                <a:spcPts val="0"/>
              </a:spcBef>
              <a:buFont typeface="Wingdings" panose="05000000000000000000" pitchFamily="2" charset="2"/>
              <a:buChar char="§"/>
            </a:pPr>
            <a:r>
              <a:rPr lang="en-US" sz="2900" dirty="0">
                <a:solidFill>
                  <a:srgbClr val="FFFFFF"/>
                </a:solidFill>
              </a:rPr>
              <a:t>Fronting: Person outside at the moment.</a:t>
            </a:r>
          </a:p>
          <a:p>
            <a:pPr lvl="1">
              <a:spcBef>
                <a:spcPts val="0"/>
              </a:spcBef>
              <a:buFont typeface="Wingdings" panose="05000000000000000000" pitchFamily="2" charset="2"/>
              <a:buChar char="§"/>
            </a:pPr>
            <a:r>
              <a:rPr lang="en-US" sz="2500" dirty="0">
                <a:solidFill>
                  <a:srgbClr val="FFFFFF"/>
                </a:solidFill>
              </a:rPr>
              <a:t>Can also be more than one person (co-fronting)</a:t>
            </a:r>
          </a:p>
          <a:p>
            <a:pPr>
              <a:spcBef>
                <a:spcPts val="0"/>
              </a:spcBef>
              <a:buFont typeface="Wingdings" panose="05000000000000000000" pitchFamily="2" charset="2"/>
              <a:buChar char="§"/>
            </a:pPr>
            <a:endParaRPr lang="en-US" sz="2900" dirty="0">
              <a:solidFill>
                <a:srgbClr val="FFFFFF"/>
              </a:solidFill>
            </a:endParaRPr>
          </a:p>
          <a:p>
            <a:pPr>
              <a:spcBef>
                <a:spcPts val="0"/>
              </a:spcBef>
              <a:buFont typeface="Wingdings" panose="05000000000000000000" pitchFamily="2" charset="2"/>
              <a:buChar char="§"/>
            </a:pPr>
            <a:r>
              <a:rPr lang="en-US" sz="2900" dirty="0">
                <a:solidFill>
                  <a:srgbClr val="FFFFFF"/>
                </a:solidFill>
              </a:rPr>
              <a:t>Age-Sliding: Someone who moves from one age to another. At times due to being triggered but may have other causes.</a:t>
            </a:r>
          </a:p>
          <a:p>
            <a:pPr>
              <a:spcBef>
                <a:spcPts val="0"/>
              </a:spcBef>
              <a:buFont typeface="Wingdings" panose="05000000000000000000" pitchFamily="2" charset="2"/>
              <a:buChar char="§"/>
            </a:pPr>
            <a:endParaRPr lang="en-US" sz="2900" dirty="0">
              <a:solidFill>
                <a:srgbClr val="FFFFFF"/>
              </a:solidFill>
            </a:endParaRPr>
          </a:p>
          <a:p>
            <a:pPr>
              <a:spcBef>
                <a:spcPts val="0"/>
              </a:spcBef>
              <a:buFont typeface="Wingdings" panose="05000000000000000000" pitchFamily="2" charset="2"/>
              <a:buChar char="§"/>
            </a:pPr>
            <a:r>
              <a:rPr lang="en-US" sz="2900" dirty="0">
                <a:solidFill>
                  <a:srgbClr val="FFFFFF"/>
                </a:solidFill>
              </a:rPr>
              <a:t>Blurring: Loss of identity for those fronting due to multiple people being out at once and having difficulty telling who is who.</a:t>
            </a:r>
          </a:p>
          <a:p>
            <a:pPr lvl="1">
              <a:spcBef>
                <a:spcPts val="0"/>
              </a:spcBef>
              <a:buFont typeface="Wingdings" panose="05000000000000000000" pitchFamily="2" charset="2"/>
              <a:buChar char="§"/>
            </a:pPr>
            <a:r>
              <a:rPr lang="en-US" sz="2500" dirty="0">
                <a:solidFill>
                  <a:srgbClr val="FFFFFF"/>
                </a:solidFill>
              </a:rPr>
              <a:t>Also, may be due to increased dissociation or stress.</a:t>
            </a:r>
            <a:endParaRPr lang="en-US" sz="2900" dirty="0">
              <a:solidFill>
                <a:srgbClr val="FFFFFF"/>
              </a:solidFill>
            </a:endParaRPr>
          </a:p>
          <a:p>
            <a:pPr>
              <a:spcBef>
                <a:spcPts val="0"/>
              </a:spcBef>
            </a:pPr>
            <a:endParaRPr lang="en-US" sz="1400" dirty="0">
              <a:solidFill>
                <a:srgbClr val="FFFFFF"/>
              </a:solidFill>
            </a:endParaRPr>
          </a:p>
        </p:txBody>
      </p:sp>
    </p:spTree>
    <p:extLst>
      <p:ext uri="{BB962C8B-B14F-4D97-AF65-F5344CB8AC3E}">
        <p14:creationId xmlns:p14="http://schemas.microsoft.com/office/powerpoint/2010/main" val="189657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1733-5099-47AC-8347-164CE2EB3363}"/>
              </a:ext>
            </a:extLst>
          </p:cNvPr>
          <p:cNvSpPr>
            <a:spLocks noGrp="1"/>
          </p:cNvSpPr>
          <p:nvPr>
            <p:ph type="title"/>
          </p:nvPr>
        </p:nvSpPr>
        <p:spPr>
          <a:xfrm>
            <a:off x="680441" y="227274"/>
            <a:ext cx="10831117" cy="1710516"/>
          </a:xfrm>
        </p:spPr>
        <p:txBody>
          <a:bodyPr>
            <a:normAutofit/>
          </a:bodyPr>
          <a:lstStyle/>
          <a:p>
            <a:r>
              <a:rPr lang="en-US" dirty="0"/>
              <a:t>Plural / DID Terms</a:t>
            </a:r>
            <a:endParaRPr lang="en-US" dirty="0">
              <a:solidFill>
                <a:srgbClr val="FFFFFF"/>
              </a:solidFill>
            </a:endParaRPr>
          </a:p>
        </p:txBody>
      </p:sp>
      <p:sp>
        <p:nvSpPr>
          <p:cNvPr id="3" name="Content Placeholder 2">
            <a:extLst>
              <a:ext uri="{FF2B5EF4-FFF2-40B4-BE49-F238E27FC236}">
                <a16:creationId xmlns:a16="http://schemas.microsoft.com/office/drawing/2014/main" id="{823B85DD-EA8D-4950-A8A2-380D25450064}"/>
              </a:ext>
            </a:extLst>
          </p:cNvPr>
          <p:cNvSpPr>
            <a:spLocks noGrp="1"/>
          </p:cNvSpPr>
          <p:nvPr>
            <p:ph idx="1"/>
          </p:nvPr>
        </p:nvSpPr>
        <p:spPr>
          <a:xfrm>
            <a:off x="561474" y="1669143"/>
            <a:ext cx="10831117" cy="4611341"/>
          </a:xfrm>
        </p:spPr>
        <p:txBody>
          <a:bodyPr>
            <a:normAutofit/>
          </a:bodyPr>
          <a:lstStyle/>
          <a:p>
            <a:r>
              <a:rPr lang="en-US" sz="2400" dirty="0">
                <a:solidFill>
                  <a:schemeClr val="tx1"/>
                </a:solidFill>
              </a:rPr>
              <a:t>Plurality: </a:t>
            </a:r>
          </a:p>
          <a:p>
            <a:pPr lvl="1"/>
            <a:r>
              <a:rPr lang="en-US" sz="1700" dirty="0">
                <a:solidFill>
                  <a:schemeClr val="tx1"/>
                </a:solidFill>
              </a:rPr>
              <a:t>Healthy multiplicity aka non disordered.</a:t>
            </a:r>
          </a:p>
          <a:p>
            <a:pPr lvl="1"/>
            <a:r>
              <a:rPr lang="en-US" sz="1700" dirty="0">
                <a:solidFill>
                  <a:schemeClr val="tx1"/>
                </a:solidFill>
              </a:rPr>
              <a:t>Or an umbrella term for all systems</a:t>
            </a:r>
          </a:p>
          <a:p>
            <a:pPr lvl="1"/>
            <a:r>
              <a:rPr lang="en-US" sz="1700" dirty="0">
                <a:solidFill>
                  <a:schemeClr val="tx1"/>
                </a:solidFill>
              </a:rPr>
              <a:t>Or a term outside of the DSM/psychiatric community similar to gender terms outside of the binary</a:t>
            </a:r>
          </a:p>
          <a:p>
            <a:pPr lvl="1">
              <a:buNone/>
            </a:pPr>
            <a:endParaRPr lang="en-US" sz="2000" dirty="0">
              <a:solidFill>
                <a:schemeClr val="tx1"/>
              </a:solidFill>
            </a:endParaRPr>
          </a:p>
          <a:p>
            <a:r>
              <a:rPr lang="en-US" sz="2400" dirty="0">
                <a:solidFill>
                  <a:schemeClr val="tx1"/>
                </a:solidFill>
              </a:rPr>
              <a:t>Singlet:</a:t>
            </a:r>
          </a:p>
          <a:p>
            <a:pPr lvl="1"/>
            <a:r>
              <a:rPr lang="en-US" sz="1700" dirty="0">
                <a:solidFill>
                  <a:schemeClr val="tx1"/>
                </a:solidFill>
              </a:rPr>
              <a:t>Term used for non-multiples / one person in one body. </a:t>
            </a:r>
          </a:p>
          <a:p>
            <a:pPr lvl="1"/>
            <a:endParaRPr lang="en-US" sz="2000" dirty="0">
              <a:solidFill>
                <a:schemeClr val="tx1"/>
              </a:solidFill>
            </a:endParaRPr>
          </a:p>
          <a:p>
            <a:r>
              <a:rPr lang="en-US" sz="2400" dirty="0">
                <a:solidFill>
                  <a:schemeClr val="tx1"/>
                </a:solidFill>
              </a:rPr>
              <a:t>Origin of system: </a:t>
            </a:r>
          </a:p>
          <a:p>
            <a:pPr lvl="1"/>
            <a:r>
              <a:rPr lang="en-US" sz="1700" dirty="0">
                <a:solidFill>
                  <a:schemeClr val="tx1"/>
                </a:solidFill>
              </a:rPr>
              <a:t>There are various origins of systems which are debated in communities and in the psychiatric/psychological community. </a:t>
            </a:r>
          </a:p>
          <a:p>
            <a:pPr lvl="1"/>
            <a:r>
              <a:rPr lang="en-US" sz="1700" dirty="0">
                <a:solidFill>
                  <a:schemeClr val="tx1"/>
                </a:solidFill>
              </a:rPr>
              <a:t>We are focusing on systems as a whole and not a specific type of origin</a:t>
            </a:r>
          </a:p>
        </p:txBody>
      </p:sp>
    </p:spTree>
    <p:extLst>
      <p:ext uri="{BB962C8B-B14F-4D97-AF65-F5344CB8AC3E}">
        <p14:creationId xmlns:p14="http://schemas.microsoft.com/office/powerpoint/2010/main" val="36495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B1D3-6381-ECD5-0D70-081F188AF35C}"/>
              </a:ext>
            </a:extLst>
          </p:cNvPr>
          <p:cNvSpPr>
            <a:spLocks noGrp="1"/>
          </p:cNvSpPr>
          <p:nvPr>
            <p:ph type="title"/>
          </p:nvPr>
        </p:nvSpPr>
        <p:spPr/>
        <p:txBody>
          <a:bodyPr/>
          <a:lstStyle/>
          <a:p>
            <a:r>
              <a:rPr lang="en-US" dirty="0"/>
              <a:t>Singletsona</a:t>
            </a:r>
          </a:p>
        </p:txBody>
      </p:sp>
      <p:sp>
        <p:nvSpPr>
          <p:cNvPr id="3" name="Content Placeholder 2">
            <a:extLst>
              <a:ext uri="{FF2B5EF4-FFF2-40B4-BE49-F238E27FC236}">
                <a16:creationId xmlns:a16="http://schemas.microsoft.com/office/drawing/2014/main" id="{F78FFF0F-7FAE-7CE6-A0FB-76F5F425942D}"/>
              </a:ext>
            </a:extLst>
          </p:cNvPr>
          <p:cNvSpPr>
            <a:spLocks noGrp="1"/>
          </p:cNvSpPr>
          <p:nvPr>
            <p:ph idx="1"/>
          </p:nvPr>
        </p:nvSpPr>
        <p:spPr>
          <a:xfrm>
            <a:off x="1066800" y="1872343"/>
            <a:ext cx="10058400" cy="4343063"/>
          </a:xfrm>
        </p:spPr>
        <p:txBody>
          <a:bodyPr>
            <a:normAutofit/>
          </a:bodyPr>
          <a:lstStyle/>
          <a:p>
            <a:r>
              <a:rPr lang="en-US" sz="3200" dirty="0"/>
              <a:t>A singletsona is the “persona” a system presents to the world as a singlet version of themselves.</a:t>
            </a:r>
          </a:p>
          <a:p>
            <a:pPr lvl="1"/>
            <a:r>
              <a:rPr lang="en-US" sz="2800" dirty="0"/>
              <a:t>Sometimes this can be one or a few people in the system</a:t>
            </a:r>
          </a:p>
          <a:p>
            <a:pPr lvl="1"/>
            <a:r>
              <a:rPr lang="en-US" sz="2800" dirty="0"/>
              <a:t>Other times it’s a new “persona” or mask in which system members agree to try and act in a specific way</a:t>
            </a:r>
          </a:p>
          <a:p>
            <a:pPr lvl="1"/>
            <a:r>
              <a:rPr lang="en-US" sz="2800" dirty="0"/>
              <a:t>There are many ways to have a singletsona</a:t>
            </a:r>
          </a:p>
        </p:txBody>
      </p:sp>
    </p:spTree>
    <p:extLst>
      <p:ext uri="{BB962C8B-B14F-4D97-AF65-F5344CB8AC3E}">
        <p14:creationId xmlns:p14="http://schemas.microsoft.com/office/powerpoint/2010/main" val="153969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ECCAD-8055-458F-A19A-8829D561D3B1}"/>
              </a:ext>
            </a:extLst>
          </p:cNvPr>
          <p:cNvSpPr>
            <a:spLocks noGrp="1"/>
          </p:cNvSpPr>
          <p:nvPr>
            <p:ph type="title"/>
          </p:nvPr>
        </p:nvSpPr>
        <p:spPr>
          <a:xfrm>
            <a:off x="748047" y="556188"/>
            <a:ext cx="10695905" cy="1499616"/>
          </a:xfrm>
        </p:spPr>
        <p:txBody>
          <a:bodyPr>
            <a:normAutofit/>
          </a:bodyPr>
          <a:lstStyle/>
          <a:p>
            <a:r>
              <a:rPr lang="en-US" dirty="0">
                <a:solidFill>
                  <a:srgbClr val="FFFFFF"/>
                </a:solidFill>
              </a:rPr>
              <a:t>What does a system look like internally?</a:t>
            </a:r>
          </a:p>
        </p:txBody>
      </p:sp>
      <p:sp>
        <p:nvSpPr>
          <p:cNvPr id="3" name="Content Placeholder 2">
            <a:extLst>
              <a:ext uri="{FF2B5EF4-FFF2-40B4-BE49-F238E27FC236}">
                <a16:creationId xmlns:a16="http://schemas.microsoft.com/office/drawing/2014/main" id="{C92B82A9-47C8-48BE-B612-281A2DE6E4C1}"/>
              </a:ext>
            </a:extLst>
          </p:cNvPr>
          <p:cNvSpPr>
            <a:spLocks noGrp="1"/>
          </p:cNvSpPr>
          <p:nvPr>
            <p:ph idx="1"/>
          </p:nvPr>
        </p:nvSpPr>
        <p:spPr>
          <a:xfrm>
            <a:off x="748047" y="2329544"/>
            <a:ext cx="10695905" cy="3972268"/>
          </a:xfrm>
        </p:spPr>
        <p:txBody>
          <a:bodyPr>
            <a:normAutofit lnSpcReduction="10000"/>
          </a:bodyPr>
          <a:lstStyle/>
          <a:p>
            <a:r>
              <a:rPr lang="en-US" sz="2800" dirty="0">
                <a:solidFill>
                  <a:srgbClr val="FFFFFF"/>
                </a:solidFill>
              </a:rPr>
              <a:t>Can be very different.</a:t>
            </a:r>
          </a:p>
          <a:p>
            <a:endParaRPr lang="en-US" sz="2800" dirty="0">
              <a:solidFill>
                <a:srgbClr val="FFFFFF"/>
              </a:solidFill>
            </a:endParaRPr>
          </a:p>
          <a:p>
            <a:r>
              <a:rPr lang="en-US" sz="2800" dirty="0">
                <a:solidFill>
                  <a:srgbClr val="FFFFFF"/>
                </a:solidFill>
              </a:rPr>
              <a:t>Some examples:</a:t>
            </a:r>
          </a:p>
          <a:p>
            <a:pPr lvl="1"/>
            <a:r>
              <a:rPr lang="en-US" sz="2400" dirty="0">
                <a:solidFill>
                  <a:srgbClr val="FFFFFF"/>
                </a:solidFill>
              </a:rPr>
              <a:t>A stage</a:t>
            </a:r>
          </a:p>
          <a:p>
            <a:pPr lvl="1"/>
            <a:r>
              <a:rPr lang="en-US" sz="2400" dirty="0">
                <a:solidFill>
                  <a:srgbClr val="FFFFFF"/>
                </a:solidFill>
              </a:rPr>
              <a:t>A house</a:t>
            </a:r>
          </a:p>
          <a:p>
            <a:pPr lvl="1"/>
            <a:r>
              <a:rPr lang="en-US" sz="2400" dirty="0">
                <a:solidFill>
                  <a:srgbClr val="FFFFFF"/>
                </a:solidFill>
              </a:rPr>
              <a:t>A room</a:t>
            </a:r>
          </a:p>
          <a:p>
            <a:pPr lvl="1"/>
            <a:r>
              <a:rPr lang="en-US" sz="2400" dirty="0">
                <a:solidFill>
                  <a:srgbClr val="FFFFFF"/>
                </a:solidFill>
              </a:rPr>
              <a:t>Towns, and cities</a:t>
            </a:r>
          </a:p>
          <a:p>
            <a:pPr lvl="1"/>
            <a:r>
              <a:rPr lang="en-US" sz="2400" dirty="0">
                <a:solidFill>
                  <a:srgbClr val="FFFFFF"/>
                </a:solidFill>
              </a:rPr>
              <a:t>Forests, lakes, fields. </a:t>
            </a:r>
          </a:p>
          <a:p>
            <a:pPr lvl="1"/>
            <a:r>
              <a:rPr lang="en-US" sz="2400" dirty="0">
                <a:solidFill>
                  <a:srgbClr val="FFFFFF"/>
                </a:solidFill>
              </a:rPr>
              <a:t>Many other options</a:t>
            </a:r>
          </a:p>
        </p:txBody>
      </p:sp>
    </p:spTree>
    <p:extLst>
      <p:ext uri="{BB962C8B-B14F-4D97-AF65-F5344CB8AC3E}">
        <p14:creationId xmlns:p14="http://schemas.microsoft.com/office/powerpoint/2010/main" val="70481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D4E2-DB7B-49A8-8F3A-4496239FAD41}"/>
              </a:ext>
            </a:extLst>
          </p:cNvPr>
          <p:cNvSpPr>
            <a:spLocks noGrp="1"/>
          </p:cNvSpPr>
          <p:nvPr>
            <p:ph type="title"/>
          </p:nvPr>
        </p:nvSpPr>
        <p:spPr>
          <a:xfrm>
            <a:off x="667657" y="159657"/>
            <a:ext cx="10724934" cy="1780032"/>
          </a:xfrm>
        </p:spPr>
        <p:txBody>
          <a:bodyPr>
            <a:normAutofit/>
          </a:bodyPr>
          <a:lstStyle/>
          <a:p>
            <a:r>
              <a:rPr lang="en-US" dirty="0">
                <a:solidFill>
                  <a:srgbClr val="FFFFFF"/>
                </a:solidFill>
              </a:rPr>
              <a:t>How are people out? (Fronting)</a:t>
            </a:r>
          </a:p>
        </p:txBody>
      </p:sp>
      <p:sp>
        <p:nvSpPr>
          <p:cNvPr id="3" name="Content Placeholder 2">
            <a:extLst>
              <a:ext uri="{FF2B5EF4-FFF2-40B4-BE49-F238E27FC236}">
                <a16:creationId xmlns:a16="http://schemas.microsoft.com/office/drawing/2014/main" id="{142C1422-E919-4627-BEA3-EEF465A84FD2}"/>
              </a:ext>
            </a:extLst>
          </p:cNvPr>
          <p:cNvSpPr>
            <a:spLocks noGrp="1"/>
          </p:cNvSpPr>
          <p:nvPr>
            <p:ph idx="1"/>
          </p:nvPr>
        </p:nvSpPr>
        <p:spPr>
          <a:xfrm>
            <a:off x="602343" y="1654628"/>
            <a:ext cx="10987314" cy="4695371"/>
          </a:xfrm>
        </p:spPr>
        <p:txBody>
          <a:bodyPr>
            <a:normAutofit/>
          </a:bodyPr>
          <a:lstStyle/>
          <a:p>
            <a:r>
              <a:rPr lang="en-US" sz="2000" dirty="0">
                <a:solidFill>
                  <a:srgbClr val="FFFFFF"/>
                </a:solidFill>
              </a:rPr>
              <a:t>For example, in the stage internal world perhaps the person or people out are “in the spotlight” internally.</a:t>
            </a:r>
          </a:p>
          <a:p>
            <a:endParaRPr lang="en-US" sz="2000" dirty="0">
              <a:solidFill>
                <a:srgbClr val="FFFFFF"/>
              </a:solidFill>
            </a:endParaRPr>
          </a:p>
          <a:p>
            <a:r>
              <a:rPr lang="en-US" sz="2000" dirty="0">
                <a:solidFill>
                  <a:srgbClr val="FFFFFF"/>
                </a:solidFill>
              </a:rPr>
              <a:t>For the house example, someone may “exit the house” to be out.</a:t>
            </a:r>
          </a:p>
          <a:p>
            <a:endParaRPr lang="en-US" sz="2000" dirty="0">
              <a:solidFill>
                <a:srgbClr val="FFFFFF"/>
              </a:solidFill>
            </a:endParaRPr>
          </a:p>
          <a:p>
            <a:r>
              <a:rPr lang="en-US" sz="2000" dirty="0">
                <a:solidFill>
                  <a:srgbClr val="FFFFFF"/>
                </a:solidFill>
              </a:rPr>
              <a:t>Varies greatly by system</a:t>
            </a:r>
          </a:p>
          <a:p>
            <a:endParaRPr lang="en-US" sz="2000" dirty="0">
              <a:solidFill>
                <a:srgbClr val="FFFFFF"/>
              </a:solidFill>
            </a:endParaRPr>
          </a:p>
          <a:p>
            <a:r>
              <a:rPr lang="en-US" sz="2000" dirty="0">
                <a:solidFill>
                  <a:srgbClr val="FFFFFF"/>
                </a:solidFill>
              </a:rPr>
              <a:t>Other reasons why someone is out:</a:t>
            </a:r>
          </a:p>
          <a:p>
            <a:pPr lvl="1"/>
            <a:r>
              <a:rPr lang="en-US" sz="1800" dirty="0">
                <a:solidFill>
                  <a:srgbClr val="FFFFFF"/>
                </a:solidFill>
              </a:rPr>
              <a:t>Triggers</a:t>
            </a:r>
          </a:p>
          <a:p>
            <a:pPr lvl="2"/>
            <a:r>
              <a:rPr lang="en-US" sz="1800" dirty="0">
                <a:solidFill>
                  <a:srgbClr val="FFFFFF"/>
                </a:solidFill>
              </a:rPr>
              <a:t>Positive (wanting a food you like) or negative (trauma) </a:t>
            </a:r>
          </a:p>
          <a:p>
            <a:pPr lvl="1"/>
            <a:r>
              <a:rPr lang="en-US" sz="1800" dirty="0">
                <a:solidFill>
                  <a:srgbClr val="FFFFFF"/>
                </a:solidFill>
              </a:rPr>
              <a:t>Wanting to be out for an experience (example toy store, talking to friends).</a:t>
            </a:r>
          </a:p>
          <a:p>
            <a:pPr lvl="1"/>
            <a:r>
              <a:rPr lang="en-US" sz="1800" dirty="0">
                <a:solidFill>
                  <a:srgbClr val="FFFFFF"/>
                </a:solidFill>
              </a:rPr>
              <a:t>Or just because!</a:t>
            </a:r>
          </a:p>
          <a:p>
            <a:endParaRPr lang="en-US" dirty="0">
              <a:solidFill>
                <a:srgbClr val="FFFFFF"/>
              </a:solidFill>
            </a:endParaRPr>
          </a:p>
        </p:txBody>
      </p:sp>
    </p:spTree>
    <p:extLst>
      <p:ext uri="{BB962C8B-B14F-4D97-AF65-F5344CB8AC3E}">
        <p14:creationId xmlns:p14="http://schemas.microsoft.com/office/powerpoint/2010/main" val="4164562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4C03-456D-0ADA-72FA-F1326638F1D9}"/>
              </a:ext>
            </a:extLst>
          </p:cNvPr>
          <p:cNvSpPr>
            <a:spLocks noGrp="1"/>
          </p:cNvSpPr>
          <p:nvPr>
            <p:ph type="title"/>
          </p:nvPr>
        </p:nvSpPr>
        <p:spPr>
          <a:xfrm>
            <a:off x="1560576" y="2135124"/>
            <a:ext cx="9070848" cy="2587752"/>
          </a:xfrm>
        </p:spPr>
        <p:txBody>
          <a:bodyPr/>
          <a:lstStyle/>
          <a:p>
            <a:r>
              <a:rPr lang="en-US" dirty="0"/>
              <a:t>Understanding the community</a:t>
            </a:r>
          </a:p>
        </p:txBody>
      </p:sp>
      <p:sp>
        <p:nvSpPr>
          <p:cNvPr id="3" name="Text Placeholder 2">
            <a:extLst>
              <a:ext uri="{FF2B5EF4-FFF2-40B4-BE49-F238E27FC236}">
                <a16:creationId xmlns:a16="http://schemas.microsoft.com/office/drawing/2014/main" id="{C4AA6112-D08B-6BEE-42F9-886D8AC4438C}"/>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780803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97740AC-B3DF-488E-908B-79F98A725F7B}"/>
              </a:ext>
            </a:extLst>
          </p:cNvPr>
          <p:cNvSpPr>
            <a:spLocks noGrp="1"/>
          </p:cNvSpPr>
          <p:nvPr>
            <p:ph type="title"/>
          </p:nvPr>
        </p:nvSpPr>
        <p:spPr>
          <a:xfrm>
            <a:off x="549215" y="582914"/>
            <a:ext cx="11061940" cy="895078"/>
          </a:xfrm>
        </p:spPr>
        <p:txBody>
          <a:bodyPr>
            <a:normAutofit/>
          </a:bodyPr>
          <a:lstStyle/>
          <a:p>
            <a:pPr algn="ctr"/>
            <a:r>
              <a:rPr lang="en-US" dirty="0"/>
              <a:t>Discussion</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685800" y="1684421"/>
            <a:ext cx="10820400" cy="4624608"/>
          </a:xfrm>
        </p:spPr>
        <p:txBody>
          <a:bodyPr>
            <a:normAutofit/>
          </a:bodyPr>
          <a:lstStyle/>
          <a:p>
            <a:r>
              <a:rPr lang="en-US" sz="2400" dirty="0"/>
              <a:t>For singlets, if you were a system…</a:t>
            </a:r>
          </a:p>
          <a:p>
            <a:endParaRPr lang="en-US" sz="2400" dirty="0"/>
          </a:p>
          <a:p>
            <a:pPr lvl="1"/>
            <a:r>
              <a:rPr lang="en-US" sz="2400" dirty="0"/>
              <a:t>Would you all be out to friends and family as a system, or would you identify as a “singlet”?</a:t>
            </a:r>
          </a:p>
          <a:p>
            <a:pPr lvl="1"/>
            <a:endParaRPr lang="en-US" sz="2400" dirty="0"/>
          </a:p>
          <a:p>
            <a:pPr lvl="1"/>
            <a:r>
              <a:rPr lang="en-US" sz="2400" dirty="0"/>
              <a:t>What are the consequences of both options?</a:t>
            </a:r>
          </a:p>
          <a:p>
            <a:pPr lvl="1"/>
            <a:endParaRPr lang="en-US" sz="2400" dirty="0"/>
          </a:p>
          <a:p>
            <a:pPr lvl="1"/>
            <a:r>
              <a:rPr lang="en-US" sz="2400" dirty="0"/>
              <a:t>How may this affect your daily life?</a:t>
            </a:r>
          </a:p>
          <a:p>
            <a:pPr lvl="1"/>
            <a:endParaRPr lang="en-US" sz="2400" dirty="0"/>
          </a:p>
          <a:p>
            <a:pPr lvl="1"/>
            <a:r>
              <a:rPr lang="en-US" sz="2400" dirty="0"/>
              <a:t>How would you navigate the world?</a:t>
            </a:r>
          </a:p>
          <a:p>
            <a:pPr marL="274320" lvl="1" indent="0">
              <a:buNone/>
            </a:pPr>
            <a:endParaRPr lang="en-US" sz="2400" dirty="0"/>
          </a:p>
          <a:p>
            <a:pPr marL="0" indent="0">
              <a:buNone/>
            </a:pPr>
            <a:endParaRPr lang="en-US" dirty="0"/>
          </a:p>
        </p:txBody>
      </p:sp>
    </p:spTree>
    <p:extLst>
      <p:ext uri="{BB962C8B-B14F-4D97-AF65-F5344CB8AC3E}">
        <p14:creationId xmlns:p14="http://schemas.microsoft.com/office/powerpoint/2010/main" val="3424500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4321-CA5C-4B42-A712-EBF641EBAD9C}"/>
              </a:ext>
            </a:extLst>
          </p:cNvPr>
          <p:cNvSpPr>
            <a:spLocks noGrp="1"/>
          </p:cNvSpPr>
          <p:nvPr>
            <p:ph type="title"/>
          </p:nvPr>
        </p:nvSpPr>
        <p:spPr>
          <a:xfrm>
            <a:off x="1066800" y="468418"/>
            <a:ext cx="10058400" cy="1371600"/>
          </a:xfrm>
        </p:spPr>
        <p:txBody>
          <a:bodyPr/>
          <a:lstStyle/>
          <a:p>
            <a:r>
              <a:rPr lang="en-US" dirty="0"/>
              <a:t>BUILDING RAPPORT</a:t>
            </a:r>
          </a:p>
        </p:txBody>
      </p:sp>
      <p:sp>
        <p:nvSpPr>
          <p:cNvPr id="3" name="Content Placeholder 2">
            <a:extLst>
              <a:ext uri="{FF2B5EF4-FFF2-40B4-BE49-F238E27FC236}">
                <a16:creationId xmlns:a16="http://schemas.microsoft.com/office/drawing/2014/main" id="{C1AFD5AA-5E30-4D8B-94DD-16F75572DB19}"/>
              </a:ext>
            </a:extLst>
          </p:cNvPr>
          <p:cNvSpPr>
            <a:spLocks noGrp="1"/>
          </p:cNvSpPr>
          <p:nvPr>
            <p:ph idx="1"/>
          </p:nvPr>
        </p:nvSpPr>
        <p:spPr>
          <a:xfrm>
            <a:off x="941119" y="1717962"/>
            <a:ext cx="10309761" cy="4671620"/>
          </a:xfrm>
        </p:spPr>
        <p:txBody>
          <a:bodyPr>
            <a:normAutofit lnSpcReduction="10000"/>
          </a:bodyPr>
          <a:lstStyle/>
          <a:p>
            <a:r>
              <a:rPr lang="en-US" sz="2400" dirty="0"/>
              <a:t>Working on helping them feeling safe and able to build trust. </a:t>
            </a:r>
          </a:p>
          <a:p>
            <a:pPr lvl="1"/>
            <a:r>
              <a:rPr lang="en-US" sz="2000" dirty="0"/>
              <a:t>As a system and individually.</a:t>
            </a:r>
          </a:p>
          <a:p>
            <a:endParaRPr lang="en-US" sz="2400" dirty="0"/>
          </a:p>
          <a:p>
            <a:r>
              <a:rPr lang="en-US" sz="2400" dirty="0"/>
              <a:t>Items for kids and teens in the therapy room.</a:t>
            </a:r>
          </a:p>
          <a:p>
            <a:pPr lvl="1"/>
            <a:r>
              <a:rPr lang="en-US" sz="2000" dirty="0"/>
              <a:t>Coloring books, plushies, toys, etc.</a:t>
            </a:r>
          </a:p>
          <a:p>
            <a:pPr lvl="1"/>
            <a:endParaRPr lang="en-US" sz="2000" dirty="0"/>
          </a:p>
          <a:p>
            <a:r>
              <a:rPr lang="en-US" sz="2400" dirty="0"/>
              <a:t>Letting clients take the lead regarding when or if they disclose any difficult/traumatic memories.</a:t>
            </a:r>
          </a:p>
          <a:p>
            <a:endParaRPr lang="en-US" sz="2400" dirty="0"/>
          </a:p>
          <a:p>
            <a:r>
              <a:rPr lang="en-US" sz="2400" dirty="0"/>
              <a:t>Also, when asking who is out… How to do this? What do the clients prefer?</a:t>
            </a:r>
          </a:p>
        </p:txBody>
      </p:sp>
    </p:spTree>
    <p:extLst>
      <p:ext uri="{BB962C8B-B14F-4D97-AF65-F5344CB8AC3E}">
        <p14:creationId xmlns:p14="http://schemas.microsoft.com/office/powerpoint/2010/main" val="1932309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4558-23EF-42F7-B7F3-486E937DE5F2}"/>
              </a:ext>
            </a:extLst>
          </p:cNvPr>
          <p:cNvSpPr>
            <a:spLocks noGrp="1"/>
          </p:cNvSpPr>
          <p:nvPr>
            <p:ph type="title"/>
          </p:nvPr>
        </p:nvSpPr>
        <p:spPr>
          <a:xfrm>
            <a:off x="1066800" y="337794"/>
            <a:ext cx="10058400" cy="1371600"/>
          </a:xfrm>
        </p:spPr>
        <p:txBody>
          <a:bodyPr>
            <a:normAutofit fontScale="90000"/>
          </a:bodyPr>
          <a:lstStyle/>
          <a:p>
            <a:r>
              <a:rPr lang="en-US" dirty="0"/>
              <a:t>MICRO AND MACROAGGRESSIONS</a:t>
            </a:r>
          </a:p>
        </p:txBody>
      </p:sp>
      <p:sp>
        <p:nvSpPr>
          <p:cNvPr id="3" name="Content Placeholder 2">
            <a:extLst>
              <a:ext uri="{FF2B5EF4-FFF2-40B4-BE49-F238E27FC236}">
                <a16:creationId xmlns:a16="http://schemas.microsoft.com/office/drawing/2014/main" id="{7F4267CC-FA0E-45BC-A3AD-2544C4352B4C}"/>
              </a:ext>
            </a:extLst>
          </p:cNvPr>
          <p:cNvSpPr>
            <a:spLocks noGrp="1"/>
          </p:cNvSpPr>
          <p:nvPr>
            <p:ph idx="1"/>
          </p:nvPr>
        </p:nvSpPr>
        <p:spPr>
          <a:xfrm>
            <a:off x="899886" y="1709394"/>
            <a:ext cx="10377714" cy="4506013"/>
          </a:xfrm>
        </p:spPr>
        <p:txBody>
          <a:bodyPr>
            <a:normAutofit lnSpcReduction="10000"/>
          </a:bodyPr>
          <a:lstStyle/>
          <a:p>
            <a:r>
              <a:rPr lang="en-US" sz="2000" dirty="0"/>
              <a:t>Here are some common problematic comments and behaviors from therapists:</a:t>
            </a:r>
          </a:p>
          <a:p>
            <a:endParaRPr lang="en-US" sz="2000" dirty="0"/>
          </a:p>
          <a:p>
            <a:pPr lvl="1"/>
            <a:r>
              <a:rPr lang="en-US" sz="1800" dirty="0"/>
              <a:t>“I want to talk to the ‘real’ one”.</a:t>
            </a:r>
          </a:p>
          <a:p>
            <a:pPr lvl="1"/>
            <a:endParaRPr lang="en-US" sz="1800" dirty="0"/>
          </a:p>
          <a:p>
            <a:pPr lvl="1"/>
            <a:r>
              <a:rPr lang="en-US" sz="1800" dirty="0"/>
              <a:t>“I’ll only call you by the birth / legal name.”</a:t>
            </a:r>
          </a:p>
          <a:p>
            <a:pPr lvl="1"/>
            <a:endParaRPr lang="en-US" sz="1800" dirty="0"/>
          </a:p>
          <a:p>
            <a:pPr lvl="1"/>
            <a:r>
              <a:rPr lang="en-US" sz="1800" dirty="0"/>
              <a:t>Silence when anyone other than the “host” is out.</a:t>
            </a:r>
          </a:p>
          <a:p>
            <a:pPr lvl="1"/>
            <a:endParaRPr lang="en-US" sz="1800" dirty="0"/>
          </a:p>
          <a:p>
            <a:pPr lvl="1"/>
            <a:r>
              <a:rPr lang="en-US" sz="1800" dirty="0"/>
              <a:t>Stating that others in headspace are “imaginary”.</a:t>
            </a:r>
          </a:p>
          <a:p>
            <a:pPr lvl="1"/>
            <a:endParaRPr lang="en-US" sz="1800" dirty="0"/>
          </a:p>
          <a:p>
            <a:pPr lvl="1"/>
            <a:r>
              <a:rPr lang="en-US" sz="1800" dirty="0"/>
              <a:t>Asking for only one person to come to session and others cannot attend.</a:t>
            </a:r>
          </a:p>
          <a:p>
            <a:pPr lvl="1"/>
            <a:endParaRPr lang="en-US" sz="1800" dirty="0"/>
          </a:p>
          <a:p>
            <a:pPr lvl="1"/>
            <a:r>
              <a:rPr lang="en-US" sz="1800" dirty="0"/>
              <a:t>Treating kids and teens as if they are adults.</a:t>
            </a:r>
          </a:p>
        </p:txBody>
      </p:sp>
    </p:spTree>
    <p:extLst>
      <p:ext uri="{BB962C8B-B14F-4D97-AF65-F5344CB8AC3E}">
        <p14:creationId xmlns:p14="http://schemas.microsoft.com/office/powerpoint/2010/main" val="350735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7BF2-1925-487A-9692-AFF940E91187}"/>
              </a:ext>
            </a:extLst>
          </p:cNvPr>
          <p:cNvSpPr>
            <a:spLocks noGrp="1"/>
          </p:cNvSpPr>
          <p:nvPr>
            <p:ph type="title"/>
          </p:nvPr>
        </p:nvSpPr>
        <p:spPr>
          <a:xfrm>
            <a:off x="769819" y="319314"/>
            <a:ext cx="10652362" cy="1736489"/>
          </a:xfrm>
        </p:spPr>
        <p:txBody>
          <a:bodyPr>
            <a:normAutofit/>
          </a:bodyPr>
          <a:lstStyle/>
          <a:p>
            <a:r>
              <a:rPr lang="en-US" dirty="0">
                <a:solidFill>
                  <a:srgbClr val="FFFFFF"/>
                </a:solidFill>
              </a:rPr>
              <a:t>How do you address people in a system</a:t>
            </a:r>
          </a:p>
        </p:txBody>
      </p:sp>
      <p:sp>
        <p:nvSpPr>
          <p:cNvPr id="3" name="Content Placeholder 2">
            <a:extLst>
              <a:ext uri="{FF2B5EF4-FFF2-40B4-BE49-F238E27FC236}">
                <a16:creationId xmlns:a16="http://schemas.microsoft.com/office/drawing/2014/main" id="{CBBCEB54-ED66-444F-B33A-113F1EDFA246}"/>
              </a:ext>
            </a:extLst>
          </p:cNvPr>
          <p:cNvSpPr>
            <a:spLocks noGrp="1"/>
          </p:cNvSpPr>
          <p:nvPr>
            <p:ph idx="1"/>
          </p:nvPr>
        </p:nvSpPr>
        <p:spPr>
          <a:xfrm>
            <a:off x="769819" y="1944914"/>
            <a:ext cx="10652362" cy="4296229"/>
          </a:xfrm>
        </p:spPr>
        <p:txBody>
          <a:bodyPr>
            <a:normAutofit lnSpcReduction="10000"/>
          </a:bodyPr>
          <a:lstStyle/>
          <a:p>
            <a:pPr>
              <a:buFont typeface="Wingdings" panose="05000000000000000000" pitchFamily="2" charset="2"/>
              <a:buChar char="§"/>
            </a:pPr>
            <a:r>
              <a:rPr lang="en-US" sz="2400" dirty="0">
                <a:solidFill>
                  <a:srgbClr val="FFFFFF"/>
                </a:solidFill>
              </a:rPr>
              <a:t>First be respectful of system, treat people as individuals.</a:t>
            </a:r>
          </a:p>
          <a:p>
            <a:pPr lvl="1">
              <a:buFont typeface="Wingdings" panose="05000000000000000000" pitchFamily="2" charset="2"/>
              <a:buChar char="§"/>
            </a:pPr>
            <a:r>
              <a:rPr lang="en-US" sz="2400" dirty="0">
                <a:solidFill>
                  <a:srgbClr val="FFFFFF"/>
                </a:solidFill>
              </a:rPr>
              <a:t>Unless the system tells you differently.</a:t>
            </a:r>
          </a:p>
          <a:p>
            <a:pPr lvl="1">
              <a:buFont typeface="Wingdings" panose="05000000000000000000" pitchFamily="2" charset="2"/>
              <a:buChar char="§"/>
            </a:pPr>
            <a:r>
              <a:rPr lang="en-US" sz="2400" dirty="0">
                <a:solidFill>
                  <a:srgbClr val="FFFFFF"/>
                </a:solidFill>
              </a:rPr>
              <a:t>Use the terms the system uses for themselves.</a:t>
            </a:r>
          </a:p>
          <a:p>
            <a:pPr>
              <a:buFont typeface="Wingdings" panose="05000000000000000000" pitchFamily="2" charset="2"/>
              <a:buChar char="§"/>
            </a:pPr>
            <a:endParaRPr lang="en-US" sz="2400" dirty="0">
              <a:solidFill>
                <a:srgbClr val="FFFFFF"/>
              </a:solidFill>
            </a:endParaRPr>
          </a:p>
          <a:p>
            <a:pPr>
              <a:buFont typeface="Wingdings" panose="05000000000000000000" pitchFamily="2" charset="2"/>
              <a:buChar char="§"/>
            </a:pPr>
            <a:r>
              <a:rPr lang="en-US" sz="2400" dirty="0">
                <a:solidFill>
                  <a:srgbClr val="FFFFFF"/>
                </a:solidFill>
              </a:rPr>
              <a:t>Some common terms are alters, headmates, &amp; parts. </a:t>
            </a:r>
          </a:p>
          <a:p>
            <a:pPr>
              <a:buFont typeface="Wingdings" panose="05000000000000000000" pitchFamily="2" charset="2"/>
              <a:buChar char="§"/>
            </a:pPr>
            <a:endParaRPr lang="en-US" sz="2400" dirty="0">
              <a:solidFill>
                <a:srgbClr val="FFFFFF"/>
              </a:solidFill>
            </a:endParaRPr>
          </a:p>
          <a:p>
            <a:pPr>
              <a:buFont typeface="Wingdings" panose="05000000000000000000" pitchFamily="2" charset="2"/>
              <a:buChar char="§"/>
            </a:pPr>
            <a:r>
              <a:rPr lang="en-US" sz="2400" dirty="0">
                <a:solidFill>
                  <a:srgbClr val="FFFFFF"/>
                </a:solidFill>
              </a:rPr>
              <a:t>Other ways to address each other: by name, siblings, family, cousins, friends, etc. </a:t>
            </a:r>
          </a:p>
          <a:p>
            <a:pPr lvl="1">
              <a:buFont typeface="Wingdings" panose="05000000000000000000" pitchFamily="2" charset="2"/>
              <a:buChar char="§"/>
            </a:pPr>
            <a:r>
              <a:rPr lang="en-US" sz="2400" dirty="0">
                <a:solidFill>
                  <a:srgbClr val="FFFFFF"/>
                </a:solidFill>
              </a:rPr>
              <a:t>Similar to singlets, addressing each other based on relationship type.</a:t>
            </a:r>
          </a:p>
          <a:p>
            <a:endParaRPr lang="en-US" sz="1400" dirty="0">
              <a:solidFill>
                <a:srgbClr val="FFFFFF"/>
              </a:solidFill>
            </a:endParaRPr>
          </a:p>
        </p:txBody>
      </p:sp>
    </p:spTree>
    <p:extLst>
      <p:ext uri="{BB962C8B-B14F-4D97-AF65-F5344CB8AC3E}">
        <p14:creationId xmlns:p14="http://schemas.microsoft.com/office/powerpoint/2010/main" val="224465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4C03-456D-0ADA-72FA-F1326638F1D9}"/>
              </a:ext>
            </a:extLst>
          </p:cNvPr>
          <p:cNvSpPr>
            <a:spLocks noGrp="1"/>
          </p:cNvSpPr>
          <p:nvPr>
            <p:ph type="title"/>
          </p:nvPr>
        </p:nvSpPr>
        <p:spPr>
          <a:xfrm>
            <a:off x="1560576" y="2135124"/>
            <a:ext cx="9070848" cy="2587752"/>
          </a:xfrm>
        </p:spPr>
        <p:txBody>
          <a:bodyPr/>
          <a:lstStyle/>
          <a:p>
            <a:r>
              <a:rPr lang="en-US" dirty="0"/>
              <a:t>DIAGNOSIS DSM 5</a:t>
            </a:r>
          </a:p>
        </p:txBody>
      </p:sp>
    </p:spTree>
    <p:extLst>
      <p:ext uri="{BB962C8B-B14F-4D97-AF65-F5344CB8AC3E}">
        <p14:creationId xmlns:p14="http://schemas.microsoft.com/office/powerpoint/2010/main" val="996871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0356-0DB9-46C3-B29E-BA01398DF7F7}"/>
              </a:ext>
            </a:extLst>
          </p:cNvPr>
          <p:cNvSpPr>
            <a:spLocks noGrp="1"/>
          </p:cNvSpPr>
          <p:nvPr>
            <p:ph type="title"/>
          </p:nvPr>
        </p:nvSpPr>
        <p:spPr>
          <a:xfrm>
            <a:off x="617419" y="102852"/>
            <a:ext cx="10957162" cy="1662666"/>
          </a:xfrm>
        </p:spPr>
        <p:txBody>
          <a:bodyPr>
            <a:normAutofit/>
          </a:bodyPr>
          <a:lstStyle/>
          <a:p>
            <a:r>
              <a:rPr lang="en-US" dirty="0">
                <a:solidFill>
                  <a:srgbClr val="FFFFFF"/>
                </a:solidFill>
              </a:rPr>
              <a:t>How to be respectful in treatment</a:t>
            </a:r>
          </a:p>
        </p:txBody>
      </p:sp>
      <p:sp>
        <p:nvSpPr>
          <p:cNvPr id="3" name="Content Placeholder 2">
            <a:extLst>
              <a:ext uri="{FF2B5EF4-FFF2-40B4-BE49-F238E27FC236}">
                <a16:creationId xmlns:a16="http://schemas.microsoft.com/office/drawing/2014/main" id="{8FEDA847-9412-455D-B1CA-A812B236B9C4}"/>
              </a:ext>
            </a:extLst>
          </p:cNvPr>
          <p:cNvSpPr>
            <a:spLocks noGrp="1"/>
          </p:cNvSpPr>
          <p:nvPr>
            <p:ph idx="1"/>
          </p:nvPr>
        </p:nvSpPr>
        <p:spPr>
          <a:xfrm>
            <a:off x="617418" y="1436915"/>
            <a:ext cx="10957161" cy="4862286"/>
          </a:xfrm>
        </p:spPr>
        <p:txBody>
          <a:bodyPr>
            <a:normAutofit/>
          </a:bodyPr>
          <a:lstStyle/>
          <a:p>
            <a:pPr>
              <a:spcBef>
                <a:spcPts val="0"/>
              </a:spcBef>
              <a:buFont typeface="Wingdings" panose="05000000000000000000" pitchFamily="2" charset="2"/>
              <a:buChar char="§"/>
            </a:pPr>
            <a:r>
              <a:rPr lang="en-US" sz="2000" dirty="0">
                <a:solidFill>
                  <a:srgbClr val="FFFFFF"/>
                </a:solidFill>
              </a:rPr>
              <a:t>As a clinician address individuals by their name, not only the legal name of the body. </a:t>
            </a:r>
          </a:p>
          <a:p>
            <a:pPr>
              <a:spcBef>
                <a:spcPts val="0"/>
              </a:spcBef>
              <a:buFont typeface="Wingdings" panose="05000000000000000000" pitchFamily="2" charset="2"/>
              <a:buChar char="§"/>
            </a:pPr>
            <a:endParaRPr lang="en-US" sz="2000" dirty="0">
              <a:solidFill>
                <a:srgbClr val="FFFFFF"/>
              </a:solidFill>
            </a:endParaRPr>
          </a:p>
          <a:p>
            <a:pPr>
              <a:spcBef>
                <a:spcPts val="0"/>
              </a:spcBef>
              <a:buFont typeface="Wingdings" panose="05000000000000000000" pitchFamily="2" charset="2"/>
              <a:buChar char="§"/>
            </a:pPr>
            <a:r>
              <a:rPr lang="en-US" sz="2000" dirty="0">
                <a:solidFill>
                  <a:srgbClr val="FFFFFF"/>
                </a:solidFill>
              </a:rPr>
              <a:t>Do not ask “Who’s the real person?” or “Who’s the original person”. </a:t>
            </a:r>
          </a:p>
          <a:p>
            <a:pPr marL="0" indent="0">
              <a:spcBef>
                <a:spcPts val="0"/>
              </a:spcBef>
              <a:buNone/>
            </a:pPr>
            <a:endParaRPr lang="en-US" sz="2000" dirty="0">
              <a:solidFill>
                <a:srgbClr val="FFFFFF"/>
              </a:solidFill>
            </a:endParaRPr>
          </a:p>
          <a:p>
            <a:pPr>
              <a:spcBef>
                <a:spcPts val="0"/>
              </a:spcBef>
              <a:buFont typeface="Wingdings" panose="05000000000000000000" pitchFamily="2" charset="2"/>
              <a:buChar char="§"/>
            </a:pPr>
            <a:r>
              <a:rPr lang="en-US" sz="2000" dirty="0">
                <a:solidFill>
                  <a:srgbClr val="FFFFFF"/>
                </a:solidFill>
              </a:rPr>
              <a:t>This can be seen as offensive, and many times may not make sense.</a:t>
            </a:r>
          </a:p>
          <a:p>
            <a:pPr lvl="1">
              <a:spcBef>
                <a:spcPts val="0"/>
              </a:spcBef>
              <a:buFont typeface="Wingdings" panose="05000000000000000000" pitchFamily="2" charset="2"/>
              <a:buChar char="§"/>
            </a:pPr>
            <a:r>
              <a:rPr lang="en-US" sz="2000" dirty="0">
                <a:solidFill>
                  <a:srgbClr val="FFFFFF"/>
                </a:solidFill>
              </a:rPr>
              <a:t> If a systems fits into this category, they will tell you.</a:t>
            </a:r>
          </a:p>
          <a:p>
            <a:pPr marL="742950" lvl="1" indent="-285750">
              <a:spcBef>
                <a:spcPts val="0"/>
              </a:spcBef>
              <a:buFont typeface="Wingdings" panose="05000000000000000000" pitchFamily="2" charset="2"/>
              <a:buChar char="§"/>
            </a:pPr>
            <a:endParaRPr lang="en-US" sz="2000" dirty="0">
              <a:solidFill>
                <a:srgbClr val="FFFFFF"/>
              </a:solidFill>
            </a:endParaRPr>
          </a:p>
          <a:p>
            <a:pPr>
              <a:spcBef>
                <a:spcPts val="0"/>
              </a:spcBef>
              <a:buFont typeface="Wingdings" panose="05000000000000000000" pitchFamily="2" charset="2"/>
              <a:buChar char="§"/>
            </a:pPr>
            <a:r>
              <a:rPr lang="en-US" sz="2000" dirty="0">
                <a:solidFill>
                  <a:srgbClr val="FFFFFF"/>
                </a:solidFill>
              </a:rPr>
              <a:t>Remember that our field is pathologizing of this group/community.</a:t>
            </a:r>
          </a:p>
          <a:p>
            <a:pPr lvl="2">
              <a:spcBef>
                <a:spcPts val="0"/>
              </a:spcBef>
              <a:buFont typeface="Wingdings" panose="05000000000000000000" pitchFamily="2" charset="2"/>
              <a:buChar char="§"/>
            </a:pPr>
            <a:r>
              <a:rPr lang="en-US" sz="2000" dirty="0">
                <a:solidFill>
                  <a:srgbClr val="FFFFFF"/>
                </a:solidFill>
              </a:rPr>
              <a:t>Think of your position and power dynamics between you and clients.</a:t>
            </a:r>
          </a:p>
          <a:p>
            <a:pPr lvl="2">
              <a:spcBef>
                <a:spcPts val="0"/>
              </a:spcBef>
              <a:buFont typeface="Wingdings" panose="05000000000000000000" pitchFamily="2" charset="2"/>
              <a:buChar char="§"/>
            </a:pPr>
            <a:r>
              <a:rPr lang="en-US" sz="2000" dirty="0">
                <a:solidFill>
                  <a:srgbClr val="FFFFFF"/>
                </a:solidFill>
              </a:rPr>
              <a:t>Focus on building trust and safety</a:t>
            </a:r>
          </a:p>
          <a:p>
            <a:pPr lvl="2">
              <a:spcBef>
                <a:spcPts val="0"/>
              </a:spcBef>
              <a:buFont typeface="Wingdings" panose="05000000000000000000" pitchFamily="2" charset="2"/>
              <a:buChar char="§"/>
            </a:pPr>
            <a:endParaRPr lang="en-US" sz="2000" dirty="0">
              <a:solidFill>
                <a:srgbClr val="FFFFFF"/>
              </a:solidFill>
            </a:endParaRPr>
          </a:p>
          <a:p>
            <a:pPr>
              <a:spcBef>
                <a:spcPts val="0"/>
              </a:spcBef>
              <a:buFont typeface="Wingdings" panose="05000000000000000000" pitchFamily="2" charset="2"/>
              <a:buChar char="§"/>
            </a:pPr>
            <a:r>
              <a:rPr lang="en-US" sz="2000" dirty="0">
                <a:solidFill>
                  <a:srgbClr val="FFFFFF"/>
                </a:solidFill>
              </a:rPr>
              <a:t>If with client with DID and someone else comes out, how to ask? </a:t>
            </a:r>
          </a:p>
          <a:p>
            <a:pPr lvl="1">
              <a:spcBef>
                <a:spcPts val="0"/>
              </a:spcBef>
              <a:buFont typeface="Wingdings" panose="05000000000000000000" pitchFamily="2" charset="2"/>
              <a:buChar char="§"/>
            </a:pPr>
            <a:r>
              <a:rPr lang="en-US" sz="2000" dirty="0">
                <a:solidFill>
                  <a:srgbClr val="FFFFFF"/>
                </a:solidFill>
              </a:rPr>
              <a:t>“It is still..?” You can also be honest and say you aren’t sure who is out.</a:t>
            </a:r>
          </a:p>
          <a:p>
            <a:pPr lvl="1">
              <a:spcBef>
                <a:spcPts val="0"/>
              </a:spcBef>
              <a:buFont typeface="Wingdings" panose="05000000000000000000" pitchFamily="2" charset="2"/>
              <a:buChar char="§"/>
            </a:pPr>
            <a:r>
              <a:rPr lang="en-US" sz="2000" dirty="0">
                <a:solidFill>
                  <a:srgbClr val="FFFFFF"/>
                </a:solidFill>
              </a:rPr>
              <a:t>Ask client how to notify you of any change if they can.</a:t>
            </a:r>
          </a:p>
          <a:p>
            <a:pPr lvl="1">
              <a:spcBef>
                <a:spcPts val="0"/>
              </a:spcBef>
              <a:buFont typeface="Wingdings" panose="05000000000000000000" pitchFamily="2" charset="2"/>
              <a:buChar char="§"/>
            </a:pPr>
            <a:r>
              <a:rPr lang="en-US" sz="2000" dirty="0">
                <a:solidFill>
                  <a:srgbClr val="FFFFFF"/>
                </a:solidFill>
              </a:rPr>
              <a:t>Also, check in on how to ask them respectfully in the future.</a:t>
            </a:r>
          </a:p>
          <a:p>
            <a:pPr>
              <a:spcBef>
                <a:spcPts val="0"/>
              </a:spcBef>
            </a:pPr>
            <a:endParaRPr lang="en-US" sz="1300" dirty="0">
              <a:solidFill>
                <a:srgbClr val="FFFFFF"/>
              </a:solidFill>
            </a:endParaRPr>
          </a:p>
        </p:txBody>
      </p:sp>
    </p:spTree>
    <p:extLst>
      <p:ext uri="{BB962C8B-B14F-4D97-AF65-F5344CB8AC3E}">
        <p14:creationId xmlns:p14="http://schemas.microsoft.com/office/powerpoint/2010/main" val="376237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B833-5CE4-4EE3-A020-6BD6CCBC65C8}"/>
              </a:ext>
            </a:extLst>
          </p:cNvPr>
          <p:cNvSpPr>
            <a:spLocks noGrp="1"/>
          </p:cNvSpPr>
          <p:nvPr>
            <p:ph type="title"/>
          </p:nvPr>
        </p:nvSpPr>
        <p:spPr>
          <a:xfrm>
            <a:off x="624676" y="0"/>
            <a:ext cx="10942648" cy="1910661"/>
          </a:xfrm>
        </p:spPr>
        <p:txBody>
          <a:bodyPr>
            <a:normAutofit/>
          </a:bodyPr>
          <a:lstStyle/>
          <a:p>
            <a:r>
              <a:rPr lang="en-US" dirty="0">
                <a:solidFill>
                  <a:srgbClr val="FFFFFF"/>
                </a:solidFill>
              </a:rPr>
              <a:t>Media Representation</a:t>
            </a:r>
          </a:p>
        </p:txBody>
      </p:sp>
      <p:sp>
        <p:nvSpPr>
          <p:cNvPr id="3" name="Content Placeholder 2">
            <a:extLst>
              <a:ext uri="{FF2B5EF4-FFF2-40B4-BE49-F238E27FC236}">
                <a16:creationId xmlns:a16="http://schemas.microsoft.com/office/drawing/2014/main" id="{5FA502C4-9325-42BF-A0CD-977331F405D2}"/>
              </a:ext>
            </a:extLst>
          </p:cNvPr>
          <p:cNvSpPr>
            <a:spLocks noGrp="1"/>
          </p:cNvSpPr>
          <p:nvPr>
            <p:ph idx="1"/>
          </p:nvPr>
        </p:nvSpPr>
        <p:spPr>
          <a:xfrm>
            <a:off x="624676" y="1596571"/>
            <a:ext cx="10942648" cy="4485915"/>
          </a:xfrm>
        </p:spPr>
        <p:txBody>
          <a:bodyPr>
            <a:normAutofit fontScale="92500" lnSpcReduction="10000"/>
          </a:bodyPr>
          <a:lstStyle/>
          <a:p>
            <a:pPr>
              <a:buFont typeface="Wingdings" panose="05000000000000000000" pitchFamily="2" charset="2"/>
              <a:buChar char="§"/>
            </a:pPr>
            <a:r>
              <a:rPr lang="en-US" sz="2800" dirty="0">
                <a:solidFill>
                  <a:srgbClr val="FFFFFF"/>
                </a:solidFill>
              </a:rPr>
              <a:t>Pretty bad… often systems are depicted as “murderers” or “violent and unstable” and other terrible examples.</a:t>
            </a:r>
          </a:p>
          <a:p>
            <a:pPr>
              <a:buFont typeface="Wingdings" panose="05000000000000000000" pitchFamily="2" charset="2"/>
              <a:buChar char="§"/>
            </a:pPr>
            <a:endParaRPr lang="en-US" sz="2800" dirty="0">
              <a:solidFill>
                <a:srgbClr val="FFFFFF"/>
              </a:solidFill>
            </a:endParaRPr>
          </a:p>
          <a:p>
            <a:pPr>
              <a:buFont typeface="Wingdings" panose="05000000000000000000" pitchFamily="2" charset="2"/>
              <a:buChar char="§"/>
            </a:pPr>
            <a:r>
              <a:rPr lang="en-US" sz="2800" dirty="0">
                <a:solidFill>
                  <a:srgbClr val="FFFFFF"/>
                </a:solidFill>
              </a:rPr>
              <a:t>The movie “Split” is an example of this.</a:t>
            </a:r>
          </a:p>
          <a:p>
            <a:pPr lvl="1">
              <a:buFont typeface="Wingdings" panose="05000000000000000000" pitchFamily="2" charset="2"/>
              <a:buChar char="§"/>
            </a:pPr>
            <a:r>
              <a:rPr lang="en-US" sz="2800" dirty="0">
                <a:solidFill>
                  <a:srgbClr val="FFFFFF"/>
                </a:solidFill>
              </a:rPr>
              <a:t>Some things discussed in this movie were true making the overall message worse.</a:t>
            </a:r>
          </a:p>
          <a:p>
            <a:pPr lvl="2">
              <a:buFont typeface="Wingdings" panose="05000000000000000000" pitchFamily="2" charset="2"/>
              <a:buChar char="§"/>
            </a:pPr>
            <a:r>
              <a:rPr lang="en-US" sz="2000" dirty="0">
                <a:solidFill>
                  <a:srgbClr val="FFFFFF"/>
                </a:solidFill>
              </a:rPr>
              <a:t>For example, some of the dialogue of the psychologist.</a:t>
            </a:r>
          </a:p>
          <a:p>
            <a:pPr lvl="2">
              <a:buFont typeface="Wingdings" panose="05000000000000000000" pitchFamily="2" charset="2"/>
              <a:buChar char="§"/>
            </a:pPr>
            <a:endParaRPr lang="en-US" sz="2800" dirty="0">
              <a:solidFill>
                <a:srgbClr val="FFFFFF"/>
              </a:solidFill>
            </a:endParaRPr>
          </a:p>
          <a:p>
            <a:pPr>
              <a:buFont typeface="Wingdings" panose="05000000000000000000" pitchFamily="2" charset="2"/>
              <a:buChar char="§"/>
            </a:pPr>
            <a:r>
              <a:rPr lang="en-US" sz="2800" dirty="0">
                <a:solidFill>
                  <a:srgbClr val="FFFFFF"/>
                </a:solidFill>
              </a:rPr>
              <a:t>YouTube, TikTok, Instagram and other social media has systems discussing their experiences.</a:t>
            </a:r>
          </a:p>
          <a:p>
            <a:pPr lvl="1">
              <a:buFont typeface="Wingdings" panose="05000000000000000000" pitchFamily="2" charset="2"/>
              <a:buChar char="§"/>
            </a:pPr>
            <a:r>
              <a:rPr lang="en-US" sz="2000" dirty="0">
                <a:solidFill>
                  <a:srgbClr val="FFFFFF"/>
                </a:solidFill>
              </a:rPr>
              <a:t>Possible to find some good resources for clients.</a:t>
            </a:r>
          </a:p>
        </p:txBody>
      </p:sp>
    </p:spTree>
    <p:extLst>
      <p:ext uri="{BB962C8B-B14F-4D97-AF65-F5344CB8AC3E}">
        <p14:creationId xmlns:p14="http://schemas.microsoft.com/office/powerpoint/2010/main" val="2694218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6564-C6CC-415B-97CF-5B0F631E9CCC}"/>
              </a:ext>
            </a:extLst>
          </p:cNvPr>
          <p:cNvSpPr>
            <a:spLocks noGrp="1"/>
          </p:cNvSpPr>
          <p:nvPr>
            <p:ph type="title"/>
          </p:nvPr>
        </p:nvSpPr>
        <p:spPr>
          <a:xfrm>
            <a:off x="818712" y="113204"/>
            <a:ext cx="10058400" cy="1371600"/>
          </a:xfrm>
        </p:spPr>
        <p:txBody>
          <a:bodyPr/>
          <a:lstStyle/>
          <a:p>
            <a:r>
              <a:rPr lang="en-US" dirty="0"/>
              <a:t>Community Events</a:t>
            </a:r>
          </a:p>
        </p:txBody>
      </p:sp>
      <p:sp>
        <p:nvSpPr>
          <p:cNvPr id="3" name="Content Placeholder 2">
            <a:extLst>
              <a:ext uri="{FF2B5EF4-FFF2-40B4-BE49-F238E27FC236}">
                <a16:creationId xmlns:a16="http://schemas.microsoft.com/office/drawing/2014/main" id="{391C38EE-0FD3-438B-B9E5-928BA0A9FE62}"/>
              </a:ext>
            </a:extLst>
          </p:cNvPr>
          <p:cNvSpPr>
            <a:spLocks noGrp="1"/>
          </p:cNvSpPr>
          <p:nvPr>
            <p:ph idx="1"/>
          </p:nvPr>
        </p:nvSpPr>
        <p:spPr>
          <a:xfrm>
            <a:off x="818712" y="1275347"/>
            <a:ext cx="10554574" cy="5135466"/>
          </a:xfrm>
        </p:spPr>
        <p:txBody>
          <a:bodyPr>
            <a:normAutofit/>
          </a:bodyPr>
          <a:lstStyle/>
          <a:p>
            <a:r>
              <a:rPr lang="en-US" dirty="0"/>
              <a:t>Local meet ups</a:t>
            </a:r>
          </a:p>
          <a:p>
            <a:endParaRPr lang="en-US" dirty="0"/>
          </a:p>
          <a:p>
            <a:r>
              <a:rPr lang="en-US" dirty="0"/>
              <a:t>Meet-ups at larger events such as conferences, pride events and more.</a:t>
            </a:r>
          </a:p>
          <a:p>
            <a:endParaRPr lang="en-US" dirty="0"/>
          </a:p>
          <a:p>
            <a:r>
              <a:rPr lang="en-US" dirty="0"/>
              <a:t>Online meet-ups and groups</a:t>
            </a:r>
          </a:p>
          <a:p>
            <a:endParaRPr lang="en-US" dirty="0"/>
          </a:p>
          <a:p>
            <a:r>
              <a:rPr lang="en-US" dirty="0"/>
              <a:t>Social Media</a:t>
            </a:r>
          </a:p>
          <a:p>
            <a:pPr lvl="1"/>
            <a:r>
              <a:rPr lang="en-US" dirty="0"/>
              <a:t>Reddit</a:t>
            </a:r>
          </a:p>
          <a:p>
            <a:pPr lvl="2"/>
            <a:r>
              <a:rPr lang="en-US" dirty="0"/>
              <a:t>Subreddits such as: plural, DID, OSDD, Tulpas, and more</a:t>
            </a:r>
          </a:p>
          <a:p>
            <a:pPr lvl="2"/>
            <a:endParaRPr lang="en-US" dirty="0"/>
          </a:p>
          <a:p>
            <a:pPr lvl="1"/>
            <a:r>
              <a:rPr lang="en-US" dirty="0"/>
              <a:t>Discord</a:t>
            </a:r>
          </a:p>
          <a:p>
            <a:pPr lvl="2"/>
            <a:r>
              <a:rPr lang="en-US" dirty="0"/>
              <a:t>Has various groups to pick from</a:t>
            </a:r>
          </a:p>
          <a:p>
            <a:pPr lvl="2"/>
            <a:r>
              <a:rPr lang="en-US" dirty="0"/>
              <a:t>Best to review if the group’s focus fit what you are looking for</a:t>
            </a:r>
          </a:p>
          <a:p>
            <a:pPr lvl="2"/>
            <a:r>
              <a:rPr lang="en-US" dirty="0"/>
              <a:t>Some are exclusive to certain system types or topics</a:t>
            </a:r>
          </a:p>
          <a:p>
            <a:pPr lvl="2"/>
            <a:r>
              <a:rPr lang="en-US" dirty="0"/>
              <a:t>Meet-up Discords exist based on location and overall focus</a:t>
            </a:r>
          </a:p>
          <a:p>
            <a:endParaRPr lang="en-US" dirty="0"/>
          </a:p>
          <a:p>
            <a:pPr marL="0" indent="0">
              <a:buNone/>
            </a:pPr>
            <a:endParaRPr lang="en-US" dirty="0"/>
          </a:p>
        </p:txBody>
      </p:sp>
    </p:spTree>
    <p:extLst>
      <p:ext uri="{BB962C8B-B14F-4D97-AF65-F5344CB8AC3E}">
        <p14:creationId xmlns:p14="http://schemas.microsoft.com/office/powerpoint/2010/main" val="2034011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E348-B5D1-4862-9182-C1892C357428}"/>
              </a:ext>
            </a:extLst>
          </p:cNvPr>
          <p:cNvSpPr>
            <a:spLocks noGrp="1"/>
          </p:cNvSpPr>
          <p:nvPr>
            <p:ph type="title"/>
          </p:nvPr>
        </p:nvSpPr>
        <p:spPr>
          <a:xfrm>
            <a:off x="958516" y="197425"/>
            <a:ext cx="10058400" cy="1371600"/>
          </a:xfrm>
        </p:spPr>
        <p:txBody>
          <a:bodyPr/>
          <a:lstStyle/>
          <a:p>
            <a:r>
              <a:rPr lang="en-US" dirty="0"/>
              <a:t>Pride events</a:t>
            </a:r>
          </a:p>
        </p:txBody>
      </p:sp>
      <p:sp>
        <p:nvSpPr>
          <p:cNvPr id="3" name="Content Placeholder 2">
            <a:extLst>
              <a:ext uri="{FF2B5EF4-FFF2-40B4-BE49-F238E27FC236}">
                <a16:creationId xmlns:a16="http://schemas.microsoft.com/office/drawing/2014/main" id="{5769711F-408A-44E1-9754-789501CC2D00}"/>
              </a:ext>
            </a:extLst>
          </p:cNvPr>
          <p:cNvSpPr>
            <a:spLocks noGrp="1"/>
          </p:cNvSpPr>
          <p:nvPr>
            <p:ph idx="1"/>
          </p:nvPr>
        </p:nvSpPr>
        <p:spPr>
          <a:xfrm>
            <a:off x="818713" y="1431757"/>
            <a:ext cx="10554574" cy="4517858"/>
          </a:xfrm>
        </p:spPr>
        <p:txBody>
          <a:bodyPr>
            <a:normAutofit/>
          </a:bodyPr>
          <a:lstStyle/>
          <a:p>
            <a:pPr marL="457200" lvl="1" indent="0">
              <a:buNone/>
            </a:pPr>
            <a:endParaRPr lang="en-US" sz="1800" dirty="0"/>
          </a:p>
          <a:p>
            <a:r>
              <a:rPr lang="en-US" sz="2000" dirty="0"/>
              <a:t>Dissociation Awareness Day March </a:t>
            </a:r>
          </a:p>
          <a:p>
            <a:pPr lvl="1"/>
            <a:r>
              <a:rPr lang="en-US" dirty="0"/>
              <a:t>Day focused on dissociative disorders</a:t>
            </a:r>
          </a:p>
          <a:p>
            <a:endParaRPr lang="en-US" sz="2000" dirty="0"/>
          </a:p>
          <a:p>
            <a:r>
              <a:rPr lang="en-US" sz="2000" dirty="0"/>
              <a:t>Multiplicity May: Entire month of May</a:t>
            </a:r>
          </a:p>
          <a:p>
            <a:pPr lvl="1"/>
            <a:r>
              <a:rPr lang="en-US" sz="1800" dirty="0"/>
              <a:t>Lists of prompts to write or share about each day of the month</a:t>
            </a:r>
          </a:p>
          <a:p>
            <a:pPr lvl="1"/>
            <a:endParaRPr lang="en-US" sz="1800" dirty="0"/>
          </a:p>
          <a:p>
            <a:r>
              <a:rPr lang="en-US" sz="2000" dirty="0"/>
              <a:t>Plural Acceptance Week: Mid-July (Power to the Plurals &amp; Plural Events)</a:t>
            </a:r>
          </a:p>
          <a:p>
            <a:pPr lvl="1"/>
            <a:r>
              <a:rPr lang="en-US" sz="1800" dirty="0"/>
              <a:t>Focused on acceptance of all plurals, 2020</a:t>
            </a:r>
          </a:p>
          <a:p>
            <a:pPr lvl="1"/>
            <a:r>
              <a:rPr lang="en-US" sz="1800" dirty="0"/>
              <a:t>Plural Pride Day in July</a:t>
            </a:r>
          </a:p>
          <a:p>
            <a:pPr marL="457200" lvl="1" indent="0">
              <a:buNone/>
            </a:pPr>
            <a:endParaRPr lang="en-US" sz="1800" dirty="0"/>
          </a:p>
        </p:txBody>
      </p:sp>
    </p:spTree>
    <p:extLst>
      <p:ext uri="{BB962C8B-B14F-4D97-AF65-F5344CB8AC3E}">
        <p14:creationId xmlns:p14="http://schemas.microsoft.com/office/powerpoint/2010/main" val="1105066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4C03-456D-0ADA-72FA-F1326638F1D9}"/>
              </a:ext>
            </a:extLst>
          </p:cNvPr>
          <p:cNvSpPr>
            <a:spLocks noGrp="1"/>
          </p:cNvSpPr>
          <p:nvPr>
            <p:ph type="title"/>
          </p:nvPr>
        </p:nvSpPr>
        <p:spPr/>
        <p:txBody>
          <a:bodyPr/>
          <a:lstStyle/>
          <a:p>
            <a:r>
              <a:rPr lang="en-US" dirty="0"/>
              <a:t>INTERSECTIONALITY</a:t>
            </a:r>
          </a:p>
        </p:txBody>
      </p:sp>
      <p:sp>
        <p:nvSpPr>
          <p:cNvPr id="3" name="Text Placeholder 2">
            <a:extLst>
              <a:ext uri="{FF2B5EF4-FFF2-40B4-BE49-F238E27FC236}">
                <a16:creationId xmlns:a16="http://schemas.microsoft.com/office/drawing/2014/main" id="{C4AA6112-D08B-6BEE-42F9-886D8AC4438C}"/>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218282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11569" cy="733602"/>
          </a:xfrm>
        </p:spPr>
        <p:txBody>
          <a:bodyPr>
            <a:normAutofit fontScale="90000"/>
          </a:bodyPr>
          <a:lstStyle/>
          <a:p>
            <a:pPr algn="ctr"/>
            <a:r>
              <a:rPr lang="en-US" dirty="0"/>
              <a:t>INTERSECTING IDENTITIES TO CONSIDER</a:t>
            </a:r>
          </a:p>
        </p:txBody>
      </p:sp>
      <p:sp>
        <p:nvSpPr>
          <p:cNvPr id="3" name="Content Placeholder 2"/>
          <p:cNvSpPr>
            <a:spLocks noGrp="1"/>
          </p:cNvSpPr>
          <p:nvPr>
            <p:ph idx="1"/>
          </p:nvPr>
        </p:nvSpPr>
        <p:spPr>
          <a:xfrm>
            <a:off x="690216" y="1446943"/>
            <a:ext cx="10811568" cy="4661757"/>
          </a:xfrm>
        </p:spPr>
        <p:txBody>
          <a:bodyPr numCol="3">
            <a:noAutofit/>
          </a:bodyPr>
          <a:lstStyle/>
          <a:p>
            <a:r>
              <a:rPr lang="en-US" sz="2800" dirty="0"/>
              <a:t>Age</a:t>
            </a:r>
          </a:p>
          <a:p>
            <a:r>
              <a:rPr lang="en-US" sz="2800" dirty="0"/>
              <a:t>Class</a:t>
            </a:r>
          </a:p>
          <a:p>
            <a:r>
              <a:rPr lang="en-US" sz="2800" dirty="0"/>
              <a:t>Gender Identity</a:t>
            </a:r>
          </a:p>
          <a:p>
            <a:r>
              <a:rPr lang="en-US" sz="2800" dirty="0"/>
              <a:t>SES</a:t>
            </a:r>
          </a:p>
          <a:p>
            <a:r>
              <a:rPr lang="en-US" sz="2800" dirty="0"/>
              <a:t>Race</a:t>
            </a:r>
          </a:p>
          <a:p>
            <a:r>
              <a:rPr lang="en-US" sz="2800" dirty="0"/>
              <a:t>Ethnicity</a:t>
            </a:r>
          </a:p>
          <a:p>
            <a:r>
              <a:rPr lang="en-US" sz="2800" dirty="0"/>
              <a:t>Sexual Orientation</a:t>
            </a:r>
          </a:p>
          <a:p>
            <a:r>
              <a:rPr lang="en-US" sz="2800" dirty="0"/>
              <a:t>Religion</a:t>
            </a:r>
          </a:p>
          <a:p>
            <a:r>
              <a:rPr lang="en-US" sz="2800" dirty="0"/>
              <a:t>Country of origin</a:t>
            </a:r>
          </a:p>
          <a:p>
            <a:r>
              <a:rPr lang="en-US" sz="2800" dirty="0"/>
              <a:t>Language(s) Spoken</a:t>
            </a:r>
          </a:p>
          <a:p>
            <a:r>
              <a:rPr lang="en-US" sz="2800" dirty="0"/>
              <a:t>Body Size</a:t>
            </a:r>
          </a:p>
          <a:p>
            <a:r>
              <a:rPr lang="en-US" sz="2800" dirty="0"/>
              <a:t>Country you live in</a:t>
            </a:r>
          </a:p>
          <a:p>
            <a:r>
              <a:rPr lang="en-US" sz="2800" dirty="0"/>
              <a:t>Education</a:t>
            </a:r>
          </a:p>
          <a:p>
            <a:r>
              <a:rPr lang="en-US" sz="2800" dirty="0"/>
              <a:t>Social Mobility</a:t>
            </a:r>
          </a:p>
          <a:p>
            <a:r>
              <a:rPr lang="en-US" sz="2800" dirty="0"/>
              <a:t>Parent Status</a:t>
            </a:r>
          </a:p>
          <a:p>
            <a:r>
              <a:rPr lang="en-US" sz="2800" dirty="0"/>
              <a:t>Access to technology, books, food…</a:t>
            </a:r>
          </a:p>
          <a:p>
            <a:r>
              <a:rPr lang="en-US" sz="2800" dirty="0"/>
              <a:t>Location of Residence</a:t>
            </a:r>
          </a:p>
          <a:p>
            <a:r>
              <a:rPr lang="en-US" sz="2800" dirty="0"/>
              <a:t>Physical / Cognitive Ability</a:t>
            </a:r>
          </a:p>
          <a:p>
            <a:r>
              <a:rPr lang="en-US" sz="2800" dirty="0"/>
              <a:t>Political environment of country of residence</a:t>
            </a:r>
          </a:p>
          <a:p>
            <a:r>
              <a:rPr lang="en-US" sz="2800" dirty="0"/>
              <a:t>Mental Health</a:t>
            </a:r>
          </a:p>
          <a:p>
            <a:r>
              <a:rPr lang="en-US" sz="2800" dirty="0"/>
              <a:t>Physical Health</a:t>
            </a:r>
          </a:p>
        </p:txBody>
      </p:sp>
    </p:spTree>
    <p:extLst>
      <p:ext uri="{BB962C8B-B14F-4D97-AF65-F5344CB8AC3E}">
        <p14:creationId xmlns:p14="http://schemas.microsoft.com/office/powerpoint/2010/main" val="559293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50D9-0EE9-4431-B047-BD3433D166F0}"/>
              </a:ext>
            </a:extLst>
          </p:cNvPr>
          <p:cNvSpPr>
            <a:spLocks noGrp="1"/>
          </p:cNvSpPr>
          <p:nvPr>
            <p:ph type="title"/>
          </p:nvPr>
        </p:nvSpPr>
        <p:spPr>
          <a:xfrm>
            <a:off x="581192" y="866399"/>
            <a:ext cx="11029616" cy="627370"/>
          </a:xfrm>
        </p:spPr>
        <p:txBody>
          <a:bodyPr>
            <a:normAutofit fontScale="90000"/>
          </a:bodyPr>
          <a:lstStyle/>
          <a:p>
            <a:pPr algn="ctr"/>
            <a:r>
              <a:rPr lang="en-US" dirty="0"/>
              <a:t>EFFECT OF PRIVILEGE AND MARGINALIZATION</a:t>
            </a:r>
          </a:p>
        </p:txBody>
      </p:sp>
      <p:sp>
        <p:nvSpPr>
          <p:cNvPr id="3" name="Content Placeholder 2">
            <a:extLst>
              <a:ext uri="{FF2B5EF4-FFF2-40B4-BE49-F238E27FC236}">
                <a16:creationId xmlns:a16="http://schemas.microsoft.com/office/drawing/2014/main" id="{71B122A5-9D97-40FB-94F6-E67E4E66B2EB}"/>
              </a:ext>
            </a:extLst>
          </p:cNvPr>
          <p:cNvSpPr>
            <a:spLocks noGrp="1"/>
          </p:cNvSpPr>
          <p:nvPr>
            <p:ph idx="1"/>
          </p:nvPr>
        </p:nvSpPr>
        <p:spPr>
          <a:xfrm>
            <a:off x="581192" y="2070100"/>
            <a:ext cx="11029615" cy="4152900"/>
          </a:xfrm>
        </p:spPr>
        <p:txBody>
          <a:bodyPr>
            <a:normAutofit fontScale="92500"/>
          </a:bodyPr>
          <a:lstStyle/>
          <a:p>
            <a:r>
              <a:rPr lang="en-US" sz="3200" dirty="0"/>
              <a:t>Clinician is in a position of authority</a:t>
            </a:r>
          </a:p>
          <a:p>
            <a:pPr lvl="1"/>
            <a:r>
              <a:rPr lang="en-US" sz="3200" dirty="0"/>
              <a:t>If the client has experienced trauma from an authority figure this may increase projection and transference</a:t>
            </a:r>
          </a:p>
          <a:p>
            <a:pPr lvl="1"/>
            <a:endParaRPr lang="en-US" sz="3200" dirty="0"/>
          </a:p>
          <a:p>
            <a:pPr lvl="1"/>
            <a:r>
              <a:rPr lang="en-US" sz="3200" dirty="0"/>
              <a:t>New clinicians may not understand or accept being seen as authority figure</a:t>
            </a:r>
          </a:p>
          <a:p>
            <a:pPr lvl="2"/>
            <a:r>
              <a:rPr lang="en-US" sz="2800" dirty="0"/>
              <a:t>This may cause more distress from client’s different understanding of the dynamic</a:t>
            </a:r>
            <a:endParaRPr lang="en-US" sz="3200" dirty="0"/>
          </a:p>
        </p:txBody>
      </p:sp>
    </p:spTree>
    <p:extLst>
      <p:ext uri="{BB962C8B-B14F-4D97-AF65-F5344CB8AC3E}">
        <p14:creationId xmlns:p14="http://schemas.microsoft.com/office/powerpoint/2010/main" val="347275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50D9-0EE9-4431-B047-BD3433D166F0}"/>
              </a:ext>
            </a:extLst>
          </p:cNvPr>
          <p:cNvSpPr>
            <a:spLocks noGrp="1"/>
          </p:cNvSpPr>
          <p:nvPr>
            <p:ph type="title"/>
          </p:nvPr>
        </p:nvSpPr>
        <p:spPr>
          <a:xfrm>
            <a:off x="581192" y="866399"/>
            <a:ext cx="11029616" cy="627370"/>
          </a:xfrm>
        </p:spPr>
        <p:txBody>
          <a:bodyPr>
            <a:normAutofit fontScale="90000"/>
          </a:bodyPr>
          <a:lstStyle/>
          <a:p>
            <a:pPr algn="ctr"/>
            <a:r>
              <a:rPr lang="en-US" dirty="0"/>
              <a:t>EFFECT OF PRIVILEGE AND MARGINALIZATION</a:t>
            </a:r>
          </a:p>
        </p:txBody>
      </p:sp>
      <p:sp>
        <p:nvSpPr>
          <p:cNvPr id="3" name="Content Placeholder 2">
            <a:extLst>
              <a:ext uri="{FF2B5EF4-FFF2-40B4-BE49-F238E27FC236}">
                <a16:creationId xmlns:a16="http://schemas.microsoft.com/office/drawing/2014/main" id="{71B122A5-9D97-40FB-94F6-E67E4E66B2EB}"/>
              </a:ext>
            </a:extLst>
          </p:cNvPr>
          <p:cNvSpPr>
            <a:spLocks noGrp="1"/>
          </p:cNvSpPr>
          <p:nvPr>
            <p:ph idx="1"/>
          </p:nvPr>
        </p:nvSpPr>
        <p:spPr>
          <a:xfrm>
            <a:off x="581192" y="2095500"/>
            <a:ext cx="11029615" cy="4127500"/>
          </a:xfrm>
        </p:spPr>
        <p:txBody>
          <a:bodyPr>
            <a:normAutofit/>
          </a:bodyPr>
          <a:lstStyle/>
          <a:p>
            <a:r>
              <a:rPr lang="en-US" sz="3200" dirty="0"/>
              <a:t>Plural and Dissociative populations are often stigmatized by our profession</a:t>
            </a:r>
          </a:p>
          <a:p>
            <a:pPr lvl="1"/>
            <a:r>
              <a:rPr lang="en-US" sz="3200" dirty="0"/>
              <a:t>This add to the potential distance between a clinician and client</a:t>
            </a:r>
          </a:p>
          <a:p>
            <a:pPr lvl="1"/>
            <a:r>
              <a:rPr lang="en-US" sz="3200" dirty="0"/>
              <a:t>If a clinician is not aware of this dynamic, they may be more likely to perpetuate microaggressions due to inexperience. </a:t>
            </a:r>
          </a:p>
        </p:txBody>
      </p:sp>
    </p:spTree>
    <p:extLst>
      <p:ext uri="{BB962C8B-B14F-4D97-AF65-F5344CB8AC3E}">
        <p14:creationId xmlns:p14="http://schemas.microsoft.com/office/powerpoint/2010/main" val="3073208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FC7-5FB4-4BE5-9E81-FFE509E7C1BB}"/>
              </a:ext>
            </a:extLst>
          </p:cNvPr>
          <p:cNvSpPr>
            <a:spLocks noGrp="1"/>
          </p:cNvSpPr>
          <p:nvPr>
            <p:ph type="title"/>
          </p:nvPr>
        </p:nvSpPr>
        <p:spPr>
          <a:xfrm>
            <a:off x="799409" y="585216"/>
            <a:ext cx="10593182" cy="1499616"/>
          </a:xfrm>
        </p:spPr>
        <p:txBody>
          <a:bodyPr>
            <a:normAutofit/>
          </a:bodyPr>
          <a:lstStyle/>
          <a:p>
            <a:pPr algn="ctr"/>
            <a:r>
              <a:rPr lang="en-US" dirty="0">
                <a:solidFill>
                  <a:srgbClr val="FFFFFF"/>
                </a:solidFill>
              </a:rPr>
              <a:t>DIFFERENCE BETWEEN SYSTEM MEMBERS</a:t>
            </a:r>
          </a:p>
        </p:txBody>
      </p:sp>
      <p:sp>
        <p:nvSpPr>
          <p:cNvPr id="3" name="Content Placeholder 2">
            <a:extLst>
              <a:ext uri="{FF2B5EF4-FFF2-40B4-BE49-F238E27FC236}">
                <a16:creationId xmlns:a16="http://schemas.microsoft.com/office/drawing/2014/main" id="{B68C82BE-A121-49B6-A852-BBB7F8DE9F17}"/>
              </a:ext>
            </a:extLst>
          </p:cNvPr>
          <p:cNvSpPr>
            <a:spLocks noGrp="1"/>
          </p:cNvSpPr>
          <p:nvPr>
            <p:ph idx="1"/>
          </p:nvPr>
        </p:nvSpPr>
        <p:spPr>
          <a:xfrm>
            <a:off x="533400" y="2288032"/>
            <a:ext cx="11049000" cy="3984752"/>
          </a:xfrm>
        </p:spPr>
        <p:txBody>
          <a:bodyPr>
            <a:normAutofit/>
          </a:bodyPr>
          <a:lstStyle/>
          <a:p>
            <a:pPr>
              <a:buFont typeface="Wingdings" panose="05000000000000000000" pitchFamily="2" charset="2"/>
              <a:buChar char="§"/>
            </a:pPr>
            <a:r>
              <a:rPr lang="en-US" sz="2400" dirty="0">
                <a:solidFill>
                  <a:srgbClr val="FFFFFF"/>
                </a:solidFill>
              </a:rPr>
              <a:t>System members can be completely different from each other.</a:t>
            </a:r>
          </a:p>
          <a:p>
            <a:pPr>
              <a:buFont typeface="Wingdings" panose="05000000000000000000" pitchFamily="2" charset="2"/>
              <a:buChar char="§"/>
            </a:pPr>
            <a:endParaRPr lang="en-US" sz="1100" dirty="0">
              <a:solidFill>
                <a:srgbClr val="FFFFFF"/>
              </a:solidFill>
            </a:endParaRPr>
          </a:p>
          <a:p>
            <a:pPr>
              <a:buFont typeface="Wingdings" panose="05000000000000000000" pitchFamily="2" charset="2"/>
              <a:buChar char="§"/>
            </a:pPr>
            <a:r>
              <a:rPr lang="en-US" sz="2400" dirty="0">
                <a:solidFill>
                  <a:srgbClr val="FFFFFF"/>
                </a:solidFill>
              </a:rPr>
              <a:t>Some possible differences:</a:t>
            </a:r>
          </a:p>
          <a:p>
            <a:pPr lvl="1">
              <a:buFont typeface="Wingdings" panose="05000000000000000000" pitchFamily="2" charset="2"/>
              <a:buChar char="§"/>
            </a:pPr>
            <a:r>
              <a:rPr lang="en-US" sz="2000" dirty="0">
                <a:solidFill>
                  <a:srgbClr val="FFFFFF"/>
                </a:solidFill>
              </a:rPr>
              <a:t>Gender, sexuality, age, language spoken, body type, clothing style, ideologies, religion, interests and much more.</a:t>
            </a:r>
          </a:p>
          <a:p>
            <a:pPr lvl="1">
              <a:buFont typeface="Wingdings" panose="05000000000000000000" pitchFamily="2" charset="2"/>
              <a:buChar char="§"/>
            </a:pPr>
            <a:endParaRPr lang="en-US" sz="1100" dirty="0">
              <a:solidFill>
                <a:srgbClr val="FFFFFF"/>
              </a:solidFill>
            </a:endParaRPr>
          </a:p>
          <a:p>
            <a:pPr>
              <a:buFont typeface="Wingdings" panose="05000000000000000000" pitchFamily="2" charset="2"/>
              <a:buChar char="§"/>
            </a:pPr>
            <a:r>
              <a:rPr lang="en-US" sz="2400" dirty="0">
                <a:solidFill>
                  <a:srgbClr val="FFFFFF"/>
                </a:solidFill>
              </a:rPr>
              <a:t>Do not assume that system members share intersectional identities.</a:t>
            </a:r>
          </a:p>
          <a:p>
            <a:pPr>
              <a:buFont typeface="Wingdings" panose="05000000000000000000" pitchFamily="2" charset="2"/>
              <a:buChar char="§"/>
            </a:pPr>
            <a:endParaRPr lang="en-US" sz="1100" dirty="0">
              <a:solidFill>
                <a:srgbClr val="FFFFFF"/>
              </a:solidFill>
            </a:endParaRPr>
          </a:p>
          <a:p>
            <a:pPr>
              <a:buFont typeface="Wingdings" panose="05000000000000000000" pitchFamily="2" charset="2"/>
              <a:buChar char="§"/>
            </a:pPr>
            <a:r>
              <a:rPr lang="en-US" sz="2400" dirty="0">
                <a:solidFill>
                  <a:srgbClr val="FFFFFF"/>
                </a:solidFill>
              </a:rPr>
              <a:t>May be more like siblings in that they were raised by the same parents and in the same household but can be very different from each other.</a:t>
            </a:r>
          </a:p>
        </p:txBody>
      </p:sp>
    </p:spTree>
    <p:extLst>
      <p:ext uri="{BB962C8B-B14F-4D97-AF65-F5344CB8AC3E}">
        <p14:creationId xmlns:p14="http://schemas.microsoft.com/office/powerpoint/2010/main" val="358185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525461"/>
            <a:ext cx="6477000" cy="769939"/>
          </a:xfrm>
        </p:spPr>
        <p:txBody>
          <a:bodyPr/>
          <a:lstStyle/>
          <a:p>
            <a:r>
              <a:rPr lang="en-US" dirty="0">
                <a:solidFill>
                  <a:schemeClr val="tx2">
                    <a:lumMod val="90000"/>
                  </a:schemeClr>
                </a:solidFill>
              </a:rPr>
              <a:t>Intersectionality</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2" y="1295400"/>
            <a:ext cx="6477000" cy="4846639"/>
          </a:xfrm>
        </p:spPr>
        <p:txBody>
          <a:bodyPr vert="horz" lIns="91440" tIns="45720" rIns="91440" bIns="45720" rtlCol="0" anchor="t">
            <a:normAutofit lnSpcReduction="10000"/>
          </a:bodyPr>
          <a:lstStyle/>
          <a:p>
            <a:pPr lvl="1"/>
            <a:r>
              <a:rPr lang="en-US" dirty="0">
                <a:solidFill>
                  <a:schemeClr val="tx1"/>
                </a:solidFill>
              </a:rPr>
              <a:t>The intersection of various identities in each individual in the system and the body or system as a whole.</a:t>
            </a:r>
          </a:p>
          <a:p>
            <a:pPr lvl="1"/>
            <a:endParaRPr lang="en-US" dirty="0">
              <a:solidFill>
                <a:schemeClr val="tx1"/>
              </a:solidFill>
            </a:endParaRPr>
          </a:p>
          <a:p>
            <a:pPr lvl="1"/>
            <a:r>
              <a:rPr lang="en-US" dirty="0">
                <a:solidFill>
                  <a:schemeClr val="tx1"/>
                </a:solidFill>
              </a:rPr>
              <a:t>For example, the intersections of race, class, gender, SES, and other identities.</a:t>
            </a:r>
          </a:p>
          <a:p>
            <a:pPr lvl="1"/>
            <a:endParaRPr lang="en-US" dirty="0">
              <a:solidFill>
                <a:schemeClr val="tx1"/>
              </a:solidFill>
            </a:endParaRPr>
          </a:p>
          <a:p>
            <a:pPr lvl="1"/>
            <a:r>
              <a:rPr lang="en-US" dirty="0">
                <a:solidFill>
                  <a:schemeClr val="tx1"/>
                </a:solidFill>
              </a:rPr>
              <a:t>Intersectionality creates systems of overlapping identities which connect to marginalization and privilege.</a:t>
            </a:r>
          </a:p>
          <a:p>
            <a:pPr lvl="1"/>
            <a:endParaRPr lang="en-US" dirty="0">
              <a:solidFill>
                <a:schemeClr val="tx1"/>
              </a:solidFill>
            </a:endParaRPr>
          </a:p>
          <a:p>
            <a:pPr lvl="1"/>
            <a:r>
              <a:rPr lang="en-US" dirty="0">
                <a:solidFill>
                  <a:schemeClr val="tx1"/>
                </a:solidFill>
              </a:rPr>
              <a:t>Can be difficult to identify all the different intersectional identities we each have.</a:t>
            </a:r>
          </a:p>
          <a:p>
            <a:pPr lvl="1"/>
            <a:endParaRPr lang="en-US" dirty="0">
              <a:solidFill>
                <a:schemeClr val="tx1"/>
              </a:solidFill>
            </a:endParaRPr>
          </a:p>
          <a:p>
            <a:pPr lvl="1"/>
            <a:r>
              <a:rPr lang="en-US" dirty="0">
                <a:solidFill>
                  <a:schemeClr val="tx1"/>
                </a:solidFill>
              </a:rPr>
              <a:t>Important to evaluate the intersections between you as a therapist and your clients.</a:t>
            </a:r>
          </a:p>
        </p:txBody>
      </p:sp>
    </p:spTree>
    <p:extLst>
      <p:ext uri="{BB962C8B-B14F-4D97-AF65-F5344CB8AC3E}">
        <p14:creationId xmlns:p14="http://schemas.microsoft.com/office/powerpoint/2010/main" val="38142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937846" y="329184"/>
            <a:ext cx="10454745" cy="1499616"/>
          </a:xfrm>
        </p:spPr>
        <p:txBody>
          <a:bodyPr>
            <a:normAutofit/>
          </a:bodyPr>
          <a:lstStyle/>
          <a:p>
            <a:r>
              <a:rPr lang="en-US" dirty="0">
                <a:solidFill>
                  <a:srgbClr val="FFFFFF"/>
                </a:solidFill>
              </a:rPr>
              <a:t>Dissociative Diagnosis</a:t>
            </a:r>
          </a:p>
        </p:txBody>
      </p:sp>
      <p:sp>
        <p:nvSpPr>
          <p:cNvPr id="19" name="Content Placeholder 2">
            <a:extLst>
              <a:ext uri="{FF2B5EF4-FFF2-40B4-BE49-F238E27FC236}">
                <a16:creationId xmlns:a16="http://schemas.microsoft.com/office/drawing/2014/main" id="{9CFA13C3-74CB-418D-970C-08805EC0CD69}"/>
              </a:ext>
            </a:extLst>
          </p:cNvPr>
          <p:cNvSpPr>
            <a:spLocks noGrp="1"/>
          </p:cNvSpPr>
          <p:nvPr>
            <p:ph idx="1"/>
          </p:nvPr>
        </p:nvSpPr>
        <p:spPr>
          <a:xfrm>
            <a:off x="799409" y="1700463"/>
            <a:ext cx="10597475" cy="4331367"/>
          </a:xfrm>
        </p:spPr>
        <p:txBody>
          <a:bodyPr>
            <a:noAutofit/>
          </a:bodyPr>
          <a:lstStyle/>
          <a:p>
            <a:pPr>
              <a:buFont typeface="Arial" panose="020B0604020202020204" pitchFamily="34" charset="0"/>
              <a:buChar char="•"/>
            </a:pPr>
            <a:r>
              <a:rPr lang="en-US" sz="2000" dirty="0">
                <a:solidFill>
                  <a:srgbClr val="FFFFFF"/>
                </a:solidFill>
              </a:rPr>
              <a:t>Dissociative disorders are characterized by a disruption of and/or discontinuity in the normal integration of consciousness, memory, identity, emotion, perception, body representation, motor control, and behavior.</a:t>
            </a:r>
          </a:p>
          <a:p>
            <a:pPr>
              <a:buFont typeface="Arial" panose="020B0604020202020204" pitchFamily="34" charset="0"/>
              <a:buChar char="•"/>
            </a:pPr>
            <a:endParaRPr lang="en-US" sz="1200" dirty="0">
              <a:solidFill>
                <a:srgbClr val="FFFFFF"/>
              </a:solidFill>
            </a:endParaRPr>
          </a:p>
          <a:p>
            <a:pPr>
              <a:buFont typeface="Arial" panose="020B0604020202020204" pitchFamily="34" charset="0"/>
              <a:buChar char="•"/>
            </a:pPr>
            <a:r>
              <a:rPr lang="en-US" sz="2000" dirty="0">
                <a:solidFill>
                  <a:srgbClr val="FFFFFF"/>
                </a:solidFill>
              </a:rPr>
              <a:t>Dissociative symptoms can potentially disrupt every area of psychological functioning. </a:t>
            </a:r>
          </a:p>
          <a:p>
            <a:pPr>
              <a:buFont typeface="Arial" panose="020B0604020202020204" pitchFamily="34" charset="0"/>
              <a:buChar char="•"/>
            </a:pPr>
            <a:endParaRPr lang="en-US" sz="1200" dirty="0">
              <a:solidFill>
                <a:srgbClr val="FFFFFF"/>
              </a:solidFill>
            </a:endParaRPr>
          </a:p>
          <a:p>
            <a:pPr>
              <a:buFont typeface="Arial" panose="020B0604020202020204" pitchFamily="34" charset="0"/>
              <a:buChar char="•"/>
            </a:pPr>
            <a:r>
              <a:rPr lang="en-US" sz="2000" dirty="0">
                <a:solidFill>
                  <a:srgbClr val="FFFFFF"/>
                </a:solidFill>
              </a:rPr>
              <a:t>Often caused by traumatic experiences.</a:t>
            </a:r>
          </a:p>
          <a:p>
            <a:pPr>
              <a:buFont typeface="Arial" panose="020B0604020202020204" pitchFamily="34" charset="0"/>
              <a:buChar char="•"/>
            </a:pPr>
            <a:endParaRPr lang="en-US" sz="1200" dirty="0">
              <a:solidFill>
                <a:srgbClr val="FFFFFF"/>
              </a:solidFill>
            </a:endParaRPr>
          </a:p>
          <a:p>
            <a:pPr>
              <a:buFont typeface="Arial" panose="020B0604020202020204" pitchFamily="34" charset="0"/>
              <a:buChar char="•"/>
            </a:pPr>
            <a:r>
              <a:rPr lang="en-US" sz="2000" dirty="0">
                <a:solidFill>
                  <a:srgbClr val="FFFFFF"/>
                </a:solidFill>
              </a:rPr>
              <a:t>Potential diagnosis are dissociative identity disorder (DID), dissociative amnesia, depersonalization/derealization disorder, other specified dissociative disorder (OSDD), and unspecified dissociative disorder.</a:t>
            </a:r>
          </a:p>
          <a:p>
            <a:pPr>
              <a:buFont typeface="Arial" panose="020B0604020202020204" pitchFamily="34" charset="0"/>
              <a:buChar char="•"/>
            </a:pPr>
            <a:endParaRPr lang="en-US" sz="1200" dirty="0">
              <a:solidFill>
                <a:srgbClr val="FFFFFF"/>
              </a:solidFill>
            </a:endParaRPr>
          </a:p>
          <a:p>
            <a:pPr>
              <a:buFont typeface="Arial" panose="020B0604020202020204" pitchFamily="34" charset="0"/>
              <a:buChar char="•"/>
            </a:pPr>
            <a:r>
              <a:rPr lang="en-US" sz="2000" dirty="0">
                <a:solidFill>
                  <a:srgbClr val="FFFFFF"/>
                </a:solidFill>
              </a:rPr>
              <a:t>DSM 5 American Psychiatric Association (APA), 2013</a:t>
            </a:r>
          </a:p>
        </p:txBody>
      </p:sp>
    </p:spTree>
    <p:extLst>
      <p:ext uri="{BB962C8B-B14F-4D97-AF65-F5344CB8AC3E}">
        <p14:creationId xmlns:p14="http://schemas.microsoft.com/office/powerpoint/2010/main" val="3633025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376519"/>
            <a:ext cx="6477000" cy="1189037"/>
          </a:xfrm>
        </p:spPr>
        <p:txBody>
          <a:bodyPr>
            <a:normAutofit fontScale="90000"/>
          </a:bodyPr>
          <a:lstStyle/>
          <a:p>
            <a:r>
              <a:rPr lang="en-US" dirty="0">
                <a:solidFill>
                  <a:schemeClr val="tx2">
                    <a:lumMod val="90000"/>
                  </a:schemeClr>
                </a:solidFill>
              </a:rPr>
              <a:t>How does gender identity and sexual orientation present in systems?</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2" y="2159000"/>
            <a:ext cx="6477000" cy="4322481"/>
          </a:xfrm>
        </p:spPr>
        <p:txBody>
          <a:bodyPr vert="horz" lIns="91440" tIns="45720" rIns="91440" bIns="45720" rtlCol="0" anchor="t">
            <a:normAutofit/>
          </a:bodyPr>
          <a:lstStyle/>
          <a:p>
            <a:pPr lvl="1"/>
            <a:r>
              <a:rPr lang="en-US" sz="2400" dirty="0">
                <a:solidFill>
                  <a:schemeClr val="tx1"/>
                </a:solidFill>
              </a:rPr>
              <a:t>There may be various different gender identities and sexual orientations in the same system.</a:t>
            </a:r>
          </a:p>
          <a:p>
            <a:pPr lvl="1"/>
            <a:endParaRPr lang="en-US" sz="2400" dirty="0">
              <a:solidFill>
                <a:schemeClr val="tx1"/>
              </a:solidFill>
            </a:endParaRPr>
          </a:p>
          <a:p>
            <a:pPr lvl="1"/>
            <a:r>
              <a:rPr lang="en-US" sz="2400" dirty="0">
                <a:solidFill>
                  <a:schemeClr val="tx1"/>
                </a:solidFill>
              </a:rPr>
              <a:t>Check in with the system about this and if possible, ask for a system list</a:t>
            </a:r>
          </a:p>
          <a:p>
            <a:pPr lvl="1"/>
            <a:endParaRPr lang="en-US" sz="2400" dirty="0">
              <a:solidFill>
                <a:schemeClr val="tx1"/>
              </a:solidFill>
            </a:endParaRPr>
          </a:p>
          <a:p>
            <a:pPr lvl="1"/>
            <a:r>
              <a:rPr lang="en-US" sz="2400" dirty="0">
                <a:solidFill>
                  <a:schemeClr val="tx1"/>
                </a:solidFill>
              </a:rPr>
              <a:t>Use gender neutral language until you know more about each system member</a:t>
            </a:r>
          </a:p>
          <a:p>
            <a:pPr marL="0" lvl="1" indent="0">
              <a:buNone/>
            </a:pPr>
            <a:endParaRPr lang="en-US" sz="2400" dirty="0">
              <a:solidFill>
                <a:schemeClr val="tx1"/>
              </a:solidFill>
            </a:endParaRPr>
          </a:p>
        </p:txBody>
      </p:sp>
    </p:spTree>
    <p:extLst>
      <p:ext uri="{BB962C8B-B14F-4D97-AF65-F5344CB8AC3E}">
        <p14:creationId xmlns:p14="http://schemas.microsoft.com/office/powerpoint/2010/main" val="381767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376519"/>
            <a:ext cx="6477000" cy="1189037"/>
          </a:xfrm>
        </p:spPr>
        <p:txBody>
          <a:bodyPr>
            <a:normAutofit fontScale="90000"/>
          </a:bodyPr>
          <a:lstStyle/>
          <a:p>
            <a:r>
              <a:rPr lang="en-US" dirty="0">
                <a:solidFill>
                  <a:schemeClr val="tx2">
                    <a:lumMod val="90000"/>
                  </a:schemeClr>
                </a:solidFill>
              </a:rPr>
              <a:t>How does gender identity and sexual orientation present in systems?</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2" y="2095500"/>
            <a:ext cx="6477000" cy="4385981"/>
          </a:xfrm>
        </p:spPr>
        <p:txBody>
          <a:bodyPr vert="horz" lIns="91440" tIns="45720" rIns="91440" bIns="45720" rtlCol="0" anchor="t">
            <a:normAutofit/>
          </a:bodyPr>
          <a:lstStyle/>
          <a:p>
            <a:pPr lvl="1"/>
            <a:r>
              <a:rPr lang="en-US" sz="2400" dirty="0">
                <a:solidFill>
                  <a:schemeClr val="tx1"/>
                </a:solidFill>
              </a:rPr>
              <a:t>Work with the system on having this information if they are open about this and feel safe discussing these topics</a:t>
            </a:r>
          </a:p>
          <a:p>
            <a:pPr lvl="2"/>
            <a:r>
              <a:rPr lang="en-US" sz="2000" dirty="0"/>
              <a:t>If not, focus on rapport building first</a:t>
            </a:r>
          </a:p>
          <a:p>
            <a:pPr lvl="1"/>
            <a:endParaRPr lang="en-US" sz="2400" dirty="0">
              <a:solidFill>
                <a:schemeClr val="tx1"/>
              </a:solidFill>
            </a:endParaRPr>
          </a:p>
          <a:p>
            <a:pPr lvl="1"/>
            <a:r>
              <a:rPr lang="en-US" sz="2400" dirty="0">
                <a:solidFill>
                  <a:schemeClr val="tx1"/>
                </a:solidFill>
              </a:rPr>
              <a:t>Do not assume that anyone in the system matches the gender assigned at birth</a:t>
            </a:r>
          </a:p>
          <a:p>
            <a:pPr lvl="2"/>
            <a:r>
              <a:rPr lang="en-US" sz="2000" dirty="0"/>
              <a:t>Also, if someone does, do not assume they are the “real person” or “core”. That may not even exist.</a:t>
            </a:r>
          </a:p>
        </p:txBody>
      </p:sp>
    </p:spTree>
    <p:extLst>
      <p:ext uri="{BB962C8B-B14F-4D97-AF65-F5344CB8AC3E}">
        <p14:creationId xmlns:p14="http://schemas.microsoft.com/office/powerpoint/2010/main" val="256236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1" y="471487"/>
            <a:ext cx="6477000" cy="825968"/>
          </a:xfrm>
        </p:spPr>
        <p:txBody>
          <a:bodyPr>
            <a:normAutofit/>
          </a:bodyPr>
          <a:lstStyle/>
          <a:p>
            <a:pPr algn="ctr"/>
            <a:r>
              <a:rPr lang="en-US" dirty="0">
                <a:solidFill>
                  <a:schemeClr val="tx2">
                    <a:lumMod val="90000"/>
                  </a:schemeClr>
                </a:solidFill>
              </a:rPr>
              <a:t>How to explore this…</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486400" y="1362635"/>
            <a:ext cx="6019800" cy="4923865"/>
          </a:xfrm>
        </p:spPr>
        <p:txBody>
          <a:bodyPr vert="horz" lIns="91440" tIns="45720" rIns="91440" bIns="45720" rtlCol="0" anchor="t">
            <a:normAutofit fontScale="92500" lnSpcReduction="10000"/>
          </a:bodyPr>
          <a:lstStyle/>
          <a:p>
            <a:pPr algn="ctr"/>
            <a:r>
              <a:rPr lang="en-US" sz="1600" dirty="0">
                <a:solidFill>
                  <a:schemeClr val="tx1"/>
                </a:solidFill>
              </a:rPr>
              <a:t>Gender Identity</a:t>
            </a:r>
          </a:p>
          <a:p>
            <a:pPr lvl="1" algn="ctr"/>
            <a:r>
              <a:rPr lang="en-US" sz="1600" dirty="0">
                <a:solidFill>
                  <a:schemeClr val="tx1"/>
                </a:solidFill>
              </a:rPr>
              <a:t>Do you feel you are a man,</a:t>
            </a:r>
          </a:p>
          <a:p>
            <a:pPr lvl="1" algn="ctr">
              <a:buNone/>
            </a:pPr>
            <a:r>
              <a:rPr lang="en-US" sz="1600" dirty="0">
                <a:solidFill>
                  <a:schemeClr val="tx1"/>
                </a:solidFill>
              </a:rPr>
              <a:t>    woman, neither, both?</a:t>
            </a:r>
          </a:p>
          <a:p>
            <a:pPr lvl="1" algn="ctr">
              <a:buNone/>
            </a:pPr>
            <a:endParaRPr lang="en-US" sz="1600" dirty="0">
              <a:solidFill>
                <a:schemeClr val="tx1"/>
              </a:solidFill>
            </a:endParaRPr>
          </a:p>
          <a:p>
            <a:pPr algn="ctr"/>
            <a:r>
              <a:rPr lang="en-US" sz="1600" dirty="0">
                <a:solidFill>
                  <a:schemeClr val="tx1"/>
                </a:solidFill>
              </a:rPr>
              <a:t>Gender Expression </a:t>
            </a:r>
          </a:p>
          <a:p>
            <a:pPr lvl="1" algn="ctr"/>
            <a:r>
              <a:rPr lang="en-US" sz="1600" dirty="0">
                <a:solidFill>
                  <a:schemeClr val="tx1"/>
                </a:solidFill>
              </a:rPr>
              <a:t>How do you present yourself?</a:t>
            </a:r>
          </a:p>
          <a:p>
            <a:pPr lvl="1" algn="ctr"/>
            <a:r>
              <a:rPr lang="en-US" sz="1600" dirty="0">
                <a:solidFill>
                  <a:schemeClr val="tx1"/>
                </a:solidFill>
              </a:rPr>
              <a:t>Male, female, androgynous? </a:t>
            </a:r>
          </a:p>
          <a:p>
            <a:pPr lvl="1" algn="ctr"/>
            <a:endParaRPr lang="en-US" sz="1600" dirty="0">
              <a:solidFill>
                <a:schemeClr val="tx1"/>
              </a:solidFill>
            </a:endParaRPr>
          </a:p>
          <a:p>
            <a:pPr algn="ctr"/>
            <a:r>
              <a:rPr lang="en-US" sz="1600" dirty="0">
                <a:solidFill>
                  <a:schemeClr val="tx1"/>
                </a:solidFill>
              </a:rPr>
              <a:t>Biological sex</a:t>
            </a:r>
          </a:p>
          <a:p>
            <a:pPr lvl="1" algn="ctr"/>
            <a:r>
              <a:rPr lang="en-US" sz="1600" dirty="0">
                <a:solidFill>
                  <a:schemeClr val="tx1"/>
                </a:solidFill>
              </a:rPr>
              <a:t>Refers to genitalia. </a:t>
            </a:r>
          </a:p>
          <a:p>
            <a:pPr lvl="1" algn="ctr"/>
            <a:r>
              <a:rPr lang="en-US" sz="1600" dirty="0">
                <a:solidFill>
                  <a:schemeClr val="tx1"/>
                </a:solidFill>
              </a:rPr>
              <a:t>Gender assignment at birth.</a:t>
            </a:r>
          </a:p>
          <a:p>
            <a:pPr lvl="1" algn="ctr"/>
            <a:endParaRPr lang="en-US" sz="1600" dirty="0">
              <a:solidFill>
                <a:schemeClr val="tx1"/>
              </a:solidFill>
            </a:endParaRPr>
          </a:p>
          <a:p>
            <a:pPr algn="ctr"/>
            <a:r>
              <a:rPr lang="en-US" sz="1600" dirty="0">
                <a:solidFill>
                  <a:schemeClr val="tx1"/>
                </a:solidFill>
              </a:rPr>
              <a:t>Sexual Orientation</a:t>
            </a:r>
          </a:p>
          <a:p>
            <a:pPr lvl="1" algn="ctr"/>
            <a:r>
              <a:rPr lang="en-US" sz="1600" dirty="0">
                <a:solidFill>
                  <a:schemeClr val="tx1"/>
                </a:solidFill>
              </a:rPr>
              <a:t>Who are you attracted to?</a:t>
            </a:r>
          </a:p>
          <a:p>
            <a:pPr lvl="1" algn="ctr"/>
            <a:r>
              <a:rPr lang="en-US" sz="1600" dirty="0">
                <a:solidFill>
                  <a:schemeClr val="tx1"/>
                </a:solidFill>
              </a:rPr>
              <a:t>Males, females, both, neither</a:t>
            </a:r>
            <a:endParaRPr lang="en-US" sz="1400" b="1" dirty="0">
              <a:solidFill>
                <a:schemeClr val="tx1"/>
              </a:solidFill>
            </a:endParaRPr>
          </a:p>
        </p:txBody>
      </p:sp>
      <p:pic>
        <p:nvPicPr>
          <p:cNvPr id="4" name="Picture 2" descr="C:\Users\Serenity\Documents\Training\LGBT\LGBT images\genderbread-person-gender-identity-graphic.jpg">
            <a:extLst>
              <a:ext uri="{FF2B5EF4-FFF2-40B4-BE49-F238E27FC236}">
                <a16:creationId xmlns:a16="http://schemas.microsoft.com/office/drawing/2014/main" id="{7BE6BA4A-7475-19CA-DBE4-734C6D954B9F}"/>
              </a:ext>
            </a:extLst>
          </p:cNvPr>
          <p:cNvPicPr>
            <a:picLocks noChangeAspect="1" noChangeArrowheads="1"/>
          </p:cNvPicPr>
          <p:nvPr/>
        </p:nvPicPr>
        <p:blipFill>
          <a:blip r:embed="rId2" cstate="print"/>
          <a:srcRect/>
          <a:stretch>
            <a:fillRect/>
          </a:stretch>
        </p:blipFill>
        <p:spPr bwMode="auto">
          <a:xfrm>
            <a:off x="896470" y="471487"/>
            <a:ext cx="2902695" cy="5915025"/>
          </a:xfrm>
          <a:prstGeom prst="rect">
            <a:avLst/>
          </a:prstGeom>
          <a:noFill/>
        </p:spPr>
      </p:pic>
    </p:spTree>
    <p:extLst>
      <p:ext uri="{BB962C8B-B14F-4D97-AF65-F5344CB8AC3E}">
        <p14:creationId xmlns:p14="http://schemas.microsoft.com/office/powerpoint/2010/main" val="1044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388610"/>
            <a:ext cx="6477000" cy="741691"/>
          </a:xfrm>
        </p:spPr>
        <p:txBody>
          <a:bodyPr>
            <a:normAutofit/>
          </a:bodyPr>
          <a:lstStyle/>
          <a:p>
            <a:pPr algn="ctr"/>
            <a:r>
              <a:rPr lang="en-US" dirty="0">
                <a:solidFill>
                  <a:schemeClr val="tx2">
                    <a:lumMod val="90000"/>
                  </a:schemeClr>
                </a:solidFill>
              </a:rPr>
              <a:t>Pronouns</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2" y="1041401"/>
            <a:ext cx="6477000" cy="5143500"/>
          </a:xfrm>
        </p:spPr>
        <p:txBody>
          <a:bodyPr vert="horz" lIns="91440" tIns="45720" rIns="91440" bIns="45720" rtlCol="0" anchor="t">
            <a:noAutofit/>
          </a:bodyPr>
          <a:lstStyle/>
          <a:p>
            <a:pPr lvl="1"/>
            <a:r>
              <a:rPr lang="en-US" sz="1600" dirty="0">
                <a:solidFill>
                  <a:schemeClr val="tx1"/>
                </a:solidFill>
              </a:rPr>
              <a:t>There are different pronouns system members may use.</a:t>
            </a:r>
          </a:p>
          <a:p>
            <a:pPr lvl="2"/>
            <a:r>
              <a:rPr lang="en-US" sz="1600" dirty="0"/>
              <a:t>She/her</a:t>
            </a:r>
          </a:p>
          <a:p>
            <a:pPr lvl="2"/>
            <a:r>
              <a:rPr lang="en-US" sz="1600" dirty="0"/>
              <a:t>He/him</a:t>
            </a:r>
          </a:p>
          <a:p>
            <a:pPr lvl="2"/>
            <a:r>
              <a:rPr lang="en-US" sz="1600" dirty="0"/>
              <a:t>They/them</a:t>
            </a:r>
          </a:p>
          <a:p>
            <a:pPr lvl="2"/>
            <a:r>
              <a:rPr lang="en-US" sz="1600" dirty="0"/>
              <a:t>Or a combination of these</a:t>
            </a:r>
          </a:p>
          <a:p>
            <a:pPr lvl="2"/>
            <a:endParaRPr lang="en-US" sz="800" dirty="0"/>
          </a:p>
          <a:p>
            <a:pPr lvl="1"/>
            <a:r>
              <a:rPr lang="en-US" sz="1600" dirty="0">
                <a:solidFill>
                  <a:schemeClr val="tx1"/>
                </a:solidFill>
              </a:rPr>
              <a:t>Also, neo pronouns such as:</a:t>
            </a:r>
          </a:p>
          <a:p>
            <a:pPr lvl="2"/>
            <a:r>
              <a:rPr lang="en-US" sz="1600" dirty="0"/>
              <a:t>Ze/zir</a:t>
            </a:r>
          </a:p>
          <a:p>
            <a:pPr lvl="2"/>
            <a:r>
              <a:rPr lang="en-US" sz="1600" dirty="0"/>
              <a:t>Fae/faer</a:t>
            </a:r>
          </a:p>
          <a:p>
            <a:pPr lvl="2"/>
            <a:r>
              <a:rPr lang="en-US" sz="1600" dirty="0"/>
              <a:t>Xe/xir</a:t>
            </a:r>
          </a:p>
          <a:p>
            <a:pPr lvl="2"/>
            <a:endParaRPr lang="en-US" sz="800" dirty="0"/>
          </a:p>
          <a:p>
            <a:pPr lvl="1"/>
            <a:r>
              <a:rPr lang="en-US" sz="1600" dirty="0">
                <a:solidFill>
                  <a:schemeClr val="tx1"/>
                </a:solidFill>
              </a:rPr>
              <a:t>Some systems use different pronouns for them as a system as opposed to individually.</a:t>
            </a:r>
          </a:p>
          <a:p>
            <a:pPr marL="0" lvl="1" indent="0">
              <a:buNone/>
            </a:pPr>
            <a:endParaRPr lang="en-US" sz="800" dirty="0">
              <a:solidFill>
                <a:schemeClr val="tx1"/>
              </a:solidFill>
            </a:endParaRPr>
          </a:p>
          <a:p>
            <a:pPr lvl="1"/>
            <a:r>
              <a:rPr lang="en-US" sz="1600" dirty="0">
                <a:solidFill>
                  <a:schemeClr val="tx1"/>
                </a:solidFill>
              </a:rPr>
              <a:t>Incorrect pronoun usage is invalidating and hurtful</a:t>
            </a:r>
          </a:p>
          <a:p>
            <a:pPr lvl="2"/>
            <a:r>
              <a:rPr lang="en-US" dirty="0"/>
              <a:t>Can be seen as denying the individual's reality </a:t>
            </a:r>
          </a:p>
          <a:p>
            <a:pPr lvl="2"/>
            <a:r>
              <a:rPr lang="en-US" dirty="0"/>
              <a:t>Conveying that you are not an ally</a:t>
            </a:r>
          </a:p>
        </p:txBody>
      </p:sp>
      <p:pic>
        <p:nvPicPr>
          <p:cNvPr id="4" name="Picture 3" descr="a comic showing various people discussing the importance of pronouns&#10;">
            <a:extLst>
              <a:ext uri="{FF2B5EF4-FFF2-40B4-BE49-F238E27FC236}">
                <a16:creationId xmlns:a16="http://schemas.microsoft.com/office/drawing/2014/main" id="{EB68F166-BB6B-289F-E16C-4C0BED29F4F8}"/>
              </a:ext>
            </a:extLst>
          </p:cNvPr>
          <p:cNvPicPr>
            <a:picLocks noChangeAspect="1"/>
          </p:cNvPicPr>
          <p:nvPr/>
        </p:nvPicPr>
        <p:blipFill>
          <a:blip r:embed="rId2"/>
          <a:stretch>
            <a:fillRect/>
          </a:stretch>
        </p:blipFill>
        <p:spPr>
          <a:xfrm>
            <a:off x="425822" y="1671917"/>
            <a:ext cx="3514165" cy="3514165"/>
          </a:xfrm>
          <a:prstGeom prst="rect">
            <a:avLst/>
          </a:prstGeom>
        </p:spPr>
      </p:pic>
    </p:spTree>
    <p:extLst>
      <p:ext uri="{BB962C8B-B14F-4D97-AF65-F5344CB8AC3E}">
        <p14:creationId xmlns:p14="http://schemas.microsoft.com/office/powerpoint/2010/main" val="256397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4C03-456D-0ADA-72FA-F1326638F1D9}"/>
              </a:ext>
            </a:extLst>
          </p:cNvPr>
          <p:cNvSpPr>
            <a:spLocks noGrp="1"/>
          </p:cNvSpPr>
          <p:nvPr>
            <p:ph type="title"/>
          </p:nvPr>
        </p:nvSpPr>
        <p:spPr/>
        <p:txBody>
          <a:bodyPr/>
          <a:lstStyle/>
          <a:p>
            <a:r>
              <a:rPr lang="en-US" dirty="0"/>
              <a:t>Clinical interventions</a:t>
            </a:r>
          </a:p>
        </p:txBody>
      </p:sp>
      <p:sp>
        <p:nvSpPr>
          <p:cNvPr id="3" name="Text Placeholder 2">
            <a:extLst>
              <a:ext uri="{FF2B5EF4-FFF2-40B4-BE49-F238E27FC236}">
                <a16:creationId xmlns:a16="http://schemas.microsoft.com/office/drawing/2014/main" id="{C4AA6112-D08B-6BEE-42F9-886D8AC4438C}"/>
              </a:ext>
            </a:extLst>
          </p:cNvPr>
          <p:cNvSpPr>
            <a:spLocks noGrp="1"/>
          </p:cNvSpPr>
          <p:nvPr>
            <p:ph type="body" idx="1"/>
          </p:nvPr>
        </p:nvSpPr>
        <p:spPr/>
        <p:txBody>
          <a:bodyPr>
            <a:normAutofit/>
          </a:bodyPr>
          <a:lstStyle/>
          <a:p>
            <a:r>
              <a:rPr lang="en-US" sz="2200" dirty="0"/>
              <a:t>Break time! </a:t>
            </a:r>
          </a:p>
        </p:txBody>
      </p:sp>
    </p:spTree>
    <p:extLst>
      <p:ext uri="{BB962C8B-B14F-4D97-AF65-F5344CB8AC3E}">
        <p14:creationId xmlns:p14="http://schemas.microsoft.com/office/powerpoint/2010/main" val="3499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40FA-FE9A-459E-8E30-B6EBA4B8E63D}"/>
              </a:ext>
            </a:extLst>
          </p:cNvPr>
          <p:cNvSpPr>
            <a:spLocks noGrp="1"/>
          </p:cNvSpPr>
          <p:nvPr>
            <p:ph type="title"/>
          </p:nvPr>
        </p:nvSpPr>
        <p:spPr>
          <a:xfrm>
            <a:off x="946150" y="114299"/>
            <a:ext cx="10299700" cy="1678989"/>
          </a:xfrm>
        </p:spPr>
        <p:txBody>
          <a:bodyPr>
            <a:normAutofit/>
          </a:bodyPr>
          <a:lstStyle/>
          <a:p>
            <a:r>
              <a:rPr lang="en-US" dirty="0">
                <a:solidFill>
                  <a:srgbClr val="FFFFFF"/>
                </a:solidFill>
              </a:rPr>
              <a:t>Treatment</a:t>
            </a:r>
          </a:p>
        </p:txBody>
      </p:sp>
      <p:sp>
        <p:nvSpPr>
          <p:cNvPr id="3" name="Content Placeholder 2">
            <a:extLst>
              <a:ext uri="{FF2B5EF4-FFF2-40B4-BE49-F238E27FC236}">
                <a16:creationId xmlns:a16="http://schemas.microsoft.com/office/drawing/2014/main" id="{353BE376-0B8A-4972-BEB7-AEEE90270846}"/>
              </a:ext>
            </a:extLst>
          </p:cNvPr>
          <p:cNvSpPr>
            <a:spLocks noGrp="1"/>
          </p:cNvSpPr>
          <p:nvPr>
            <p:ph idx="1"/>
          </p:nvPr>
        </p:nvSpPr>
        <p:spPr>
          <a:xfrm>
            <a:off x="927101" y="1498600"/>
            <a:ext cx="10299700" cy="4787900"/>
          </a:xfrm>
        </p:spPr>
        <p:txBody>
          <a:bodyPr>
            <a:normAutofit lnSpcReduction="10000"/>
          </a:bodyPr>
          <a:lstStyle/>
          <a:p>
            <a:pPr>
              <a:buFont typeface="Wingdings" panose="05000000000000000000" pitchFamily="2" charset="2"/>
              <a:buChar char="§"/>
            </a:pPr>
            <a:r>
              <a:rPr lang="en-US" sz="2400" dirty="0">
                <a:solidFill>
                  <a:srgbClr val="FFFFFF"/>
                </a:solidFill>
              </a:rPr>
              <a:t>Coming into treatment:</a:t>
            </a:r>
          </a:p>
          <a:p>
            <a:pPr>
              <a:buFont typeface="Wingdings" panose="05000000000000000000" pitchFamily="2" charset="2"/>
              <a:buChar char="§"/>
            </a:pPr>
            <a:endParaRPr lang="en-US" sz="2400" dirty="0">
              <a:solidFill>
                <a:srgbClr val="FFFFFF"/>
              </a:solidFill>
            </a:endParaRPr>
          </a:p>
          <a:p>
            <a:pPr lvl="1">
              <a:buFont typeface="Wingdings" panose="05000000000000000000" pitchFamily="2" charset="2"/>
              <a:buChar char="§"/>
            </a:pPr>
            <a:r>
              <a:rPr lang="en-US" sz="2000" dirty="0">
                <a:solidFill>
                  <a:srgbClr val="FFFFFF"/>
                </a:solidFill>
              </a:rPr>
              <a:t>Some may not be aware yet of being a system.</a:t>
            </a:r>
          </a:p>
          <a:p>
            <a:pPr>
              <a:buFont typeface="Wingdings" panose="05000000000000000000" pitchFamily="2" charset="2"/>
              <a:buChar char="§"/>
            </a:pPr>
            <a:endParaRPr lang="en-US" sz="2400" dirty="0">
              <a:solidFill>
                <a:srgbClr val="FFFFFF"/>
              </a:solidFill>
            </a:endParaRPr>
          </a:p>
          <a:p>
            <a:pPr lvl="1">
              <a:buFont typeface="Wingdings" panose="05000000000000000000" pitchFamily="2" charset="2"/>
              <a:buChar char="§"/>
            </a:pPr>
            <a:r>
              <a:rPr lang="en-US" sz="2000" dirty="0">
                <a:solidFill>
                  <a:srgbClr val="FFFFFF"/>
                </a:solidFill>
              </a:rPr>
              <a:t>Some may be aware but afraid to be open due to stigma, negative experiences with providers, view of psychology towards being plural.</a:t>
            </a:r>
          </a:p>
          <a:p>
            <a:pPr lvl="2">
              <a:buFont typeface="Wingdings" panose="05000000000000000000" pitchFamily="2" charset="2"/>
              <a:buChar char="§"/>
            </a:pPr>
            <a:r>
              <a:rPr lang="en-US" sz="1800" dirty="0">
                <a:solidFill>
                  <a:srgbClr val="FFFFFF"/>
                </a:solidFill>
              </a:rPr>
              <a:t>Example: not being real), personal denial and many other reasons.</a:t>
            </a:r>
          </a:p>
          <a:p>
            <a:pPr>
              <a:buFont typeface="Wingdings" panose="05000000000000000000" pitchFamily="2" charset="2"/>
              <a:buChar char="§"/>
            </a:pPr>
            <a:endParaRPr lang="en-US" sz="2400" dirty="0">
              <a:solidFill>
                <a:srgbClr val="FFFFFF"/>
              </a:solidFill>
            </a:endParaRPr>
          </a:p>
          <a:p>
            <a:pPr lvl="1">
              <a:buFont typeface="Wingdings" panose="05000000000000000000" pitchFamily="2" charset="2"/>
              <a:buChar char="§"/>
            </a:pPr>
            <a:r>
              <a:rPr lang="en-US" sz="2000" dirty="0">
                <a:solidFill>
                  <a:srgbClr val="FFFFFF"/>
                </a:solidFill>
              </a:rPr>
              <a:t>More often, systems come in for depression, anxiety, trauma, Bipolar, PTSD and other concerns.</a:t>
            </a:r>
          </a:p>
          <a:p>
            <a:pPr marL="0" indent="0">
              <a:buNone/>
            </a:pPr>
            <a:endParaRPr lang="en-US" sz="2400" dirty="0">
              <a:solidFill>
                <a:srgbClr val="FFFFFF"/>
              </a:solidFill>
            </a:endParaRPr>
          </a:p>
          <a:p>
            <a:pPr lvl="1">
              <a:buFont typeface="Wingdings" panose="05000000000000000000" pitchFamily="2" charset="2"/>
              <a:buChar char="§"/>
            </a:pPr>
            <a:r>
              <a:rPr lang="en-US" sz="2000" dirty="0">
                <a:solidFill>
                  <a:srgbClr val="FFFFFF"/>
                </a:solidFill>
              </a:rPr>
              <a:t>Some may want help in communicating, others may think integration is the only way to be healthy.</a:t>
            </a:r>
          </a:p>
        </p:txBody>
      </p:sp>
    </p:spTree>
    <p:extLst>
      <p:ext uri="{BB962C8B-B14F-4D97-AF65-F5344CB8AC3E}">
        <p14:creationId xmlns:p14="http://schemas.microsoft.com/office/powerpoint/2010/main" val="4050969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40FA-FE9A-459E-8E30-B6EBA4B8E63D}"/>
              </a:ext>
            </a:extLst>
          </p:cNvPr>
          <p:cNvSpPr>
            <a:spLocks noGrp="1"/>
          </p:cNvSpPr>
          <p:nvPr>
            <p:ph type="title"/>
          </p:nvPr>
        </p:nvSpPr>
        <p:spPr>
          <a:xfrm>
            <a:off x="723554" y="241300"/>
            <a:ext cx="10744891" cy="1424432"/>
          </a:xfrm>
        </p:spPr>
        <p:txBody>
          <a:bodyPr>
            <a:normAutofit/>
          </a:bodyPr>
          <a:lstStyle/>
          <a:p>
            <a:r>
              <a:rPr lang="en-US" dirty="0">
                <a:solidFill>
                  <a:srgbClr val="FFFFFF"/>
                </a:solidFill>
              </a:rPr>
              <a:t>Treatment</a:t>
            </a:r>
          </a:p>
        </p:txBody>
      </p:sp>
      <p:sp>
        <p:nvSpPr>
          <p:cNvPr id="3" name="Content Placeholder 2">
            <a:extLst>
              <a:ext uri="{FF2B5EF4-FFF2-40B4-BE49-F238E27FC236}">
                <a16:creationId xmlns:a16="http://schemas.microsoft.com/office/drawing/2014/main" id="{353BE376-0B8A-4972-BEB7-AEEE90270846}"/>
              </a:ext>
            </a:extLst>
          </p:cNvPr>
          <p:cNvSpPr>
            <a:spLocks noGrp="1"/>
          </p:cNvSpPr>
          <p:nvPr>
            <p:ph idx="1"/>
          </p:nvPr>
        </p:nvSpPr>
        <p:spPr>
          <a:xfrm>
            <a:off x="723554" y="1511300"/>
            <a:ext cx="10744891" cy="4838700"/>
          </a:xfrm>
        </p:spPr>
        <p:txBody>
          <a:bodyPr>
            <a:normAutofit fontScale="92500" lnSpcReduction="10000"/>
          </a:bodyPr>
          <a:lstStyle/>
          <a:p>
            <a:pPr>
              <a:buFont typeface="Wingdings" panose="05000000000000000000" pitchFamily="2" charset="2"/>
              <a:buChar char="§"/>
            </a:pPr>
            <a:r>
              <a:rPr lang="en-US" sz="2800" dirty="0">
                <a:solidFill>
                  <a:srgbClr val="FFFFFF"/>
                </a:solidFill>
              </a:rPr>
              <a:t>Traditionally integration seen as only alternative.</a:t>
            </a:r>
          </a:p>
          <a:p>
            <a:pPr>
              <a:buFont typeface="Wingdings" panose="05000000000000000000" pitchFamily="2" charset="2"/>
              <a:buChar char="§"/>
            </a:pPr>
            <a:endParaRPr lang="en-US" sz="2800" dirty="0">
              <a:solidFill>
                <a:srgbClr val="FFFFFF"/>
              </a:solidFill>
            </a:endParaRPr>
          </a:p>
          <a:p>
            <a:pPr lvl="1">
              <a:buFont typeface="Wingdings" panose="05000000000000000000" pitchFamily="2" charset="2"/>
              <a:buChar char="§"/>
            </a:pPr>
            <a:r>
              <a:rPr lang="en-US" sz="2400" dirty="0">
                <a:solidFill>
                  <a:srgbClr val="FFFFFF"/>
                </a:solidFill>
              </a:rPr>
              <a:t>One metaphor is a vase that breaks due to trauma and the therapist helps glue it back together.</a:t>
            </a:r>
          </a:p>
          <a:p>
            <a:pPr lvl="2">
              <a:buFont typeface="Wingdings" panose="05000000000000000000" pitchFamily="2" charset="2"/>
              <a:buChar char="§"/>
            </a:pPr>
            <a:r>
              <a:rPr lang="en-US" sz="2000" dirty="0">
                <a:solidFill>
                  <a:srgbClr val="FFFFFF"/>
                </a:solidFill>
              </a:rPr>
              <a:t>This may be true for some, for others it’s more like multiple vases.</a:t>
            </a:r>
          </a:p>
          <a:p>
            <a:pPr>
              <a:buFont typeface="Wingdings" panose="05000000000000000000" pitchFamily="2" charset="2"/>
              <a:buChar char="§"/>
            </a:pPr>
            <a:endParaRPr lang="en-US" sz="2800" dirty="0">
              <a:solidFill>
                <a:srgbClr val="FFFFFF"/>
              </a:solidFill>
            </a:endParaRPr>
          </a:p>
          <a:p>
            <a:pPr lvl="1">
              <a:buFont typeface="Wingdings" panose="05000000000000000000" pitchFamily="2" charset="2"/>
              <a:buChar char="§"/>
            </a:pPr>
            <a:r>
              <a:rPr lang="en-US" sz="2400" dirty="0">
                <a:solidFill>
                  <a:srgbClr val="FFFFFF"/>
                </a:solidFill>
              </a:rPr>
              <a:t>The idea is that through processing trauma people in the system will “no longer be needed” and integrate into one new “complete” person.</a:t>
            </a:r>
          </a:p>
          <a:p>
            <a:pPr marL="274320" lvl="1" indent="0">
              <a:buNone/>
            </a:pPr>
            <a:endParaRPr lang="en-US" sz="2400" dirty="0">
              <a:solidFill>
                <a:srgbClr val="FFFFFF"/>
              </a:solidFill>
            </a:endParaRPr>
          </a:p>
          <a:p>
            <a:pPr lvl="1">
              <a:buFont typeface="Wingdings" panose="05000000000000000000" pitchFamily="2" charset="2"/>
              <a:buChar char="§"/>
            </a:pPr>
            <a:r>
              <a:rPr lang="en-US" sz="2400" dirty="0">
                <a:solidFill>
                  <a:srgbClr val="FFFFFF"/>
                </a:solidFill>
              </a:rPr>
              <a:t>However, although some want this, for others it may feel like “death” or “murder of family”.</a:t>
            </a:r>
          </a:p>
          <a:p>
            <a:pPr marL="128016" lvl="1" indent="0">
              <a:buNone/>
            </a:pPr>
            <a:endParaRPr lang="en-US" sz="2400" dirty="0">
              <a:solidFill>
                <a:srgbClr val="FFFFFF"/>
              </a:solidFill>
            </a:endParaRPr>
          </a:p>
          <a:p>
            <a:pPr lvl="1">
              <a:buFont typeface="Wingdings" panose="05000000000000000000" pitchFamily="2" charset="2"/>
              <a:buChar char="§"/>
            </a:pPr>
            <a:r>
              <a:rPr lang="en-US" sz="2400" dirty="0">
                <a:solidFill>
                  <a:srgbClr val="FFFFFF"/>
                </a:solidFill>
              </a:rPr>
              <a:t>Being a system is a valid form of living as well, set goals with the clients.</a:t>
            </a:r>
          </a:p>
        </p:txBody>
      </p:sp>
    </p:spTree>
    <p:extLst>
      <p:ext uri="{BB962C8B-B14F-4D97-AF65-F5344CB8AC3E}">
        <p14:creationId xmlns:p14="http://schemas.microsoft.com/office/powerpoint/2010/main" val="2625628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40FA-FE9A-459E-8E30-B6EBA4B8E63D}"/>
              </a:ext>
            </a:extLst>
          </p:cNvPr>
          <p:cNvSpPr>
            <a:spLocks noGrp="1"/>
          </p:cNvSpPr>
          <p:nvPr>
            <p:ph type="title"/>
          </p:nvPr>
        </p:nvSpPr>
        <p:spPr>
          <a:xfrm>
            <a:off x="717204" y="141828"/>
            <a:ext cx="10757591" cy="1564132"/>
          </a:xfrm>
        </p:spPr>
        <p:txBody>
          <a:bodyPr>
            <a:normAutofit/>
          </a:bodyPr>
          <a:lstStyle/>
          <a:p>
            <a:r>
              <a:rPr lang="en-US" dirty="0">
                <a:solidFill>
                  <a:srgbClr val="FFFFFF"/>
                </a:solidFill>
              </a:rPr>
              <a:t>Treatment</a:t>
            </a:r>
          </a:p>
        </p:txBody>
      </p:sp>
      <p:sp>
        <p:nvSpPr>
          <p:cNvPr id="3" name="Content Placeholder 2">
            <a:extLst>
              <a:ext uri="{FF2B5EF4-FFF2-40B4-BE49-F238E27FC236}">
                <a16:creationId xmlns:a16="http://schemas.microsoft.com/office/drawing/2014/main" id="{353BE376-0B8A-4972-BEB7-AEEE90270846}"/>
              </a:ext>
            </a:extLst>
          </p:cNvPr>
          <p:cNvSpPr>
            <a:spLocks noGrp="1"/>
          </p:cNvSpPr>
          <p:nvPr>
            <p:ph idx="1"/>
          </p:nvPr>
        </p:nvSpPr>
        <p:spPr>
          <a:xfrm>
            <a:off x="635000" y="1587500"/>
            <a:ext cx="10972800" cy="4559300"/>
          </a:xfrm>
        </p:spPr>
        <p:txBody>
          <a:bodyPr>
            <a:normAutofit/>
          </a:bodyPr>
          <a:lstStyle/>
          <a:p>
            <a:r>
              <a:rPr lang="en-US" sz="2800" dirty="0">
                <a:solidFill>
                  <a:srgbClr val="FFFFFF"/>
                </a:solidFill>
              </a:rPr>
              <a:t>Other alternatives for treatment:</a:t>
            </a:r>
          </a:p>
          <a:p>
            <a:endParaRPr lang="en-US" sz="2800" dirty="0">
              <a:solidFill>
                <a:srgbClr val="FFFFFF"/>
              </a:solidFill>
            </a:endParaRPr>
          </a:p>
          <a:p>
            <a:pPr lvl="1"/>
            <a:r>
              <a:rPr lang="en-US" sz="2800" dirty="0">
                <a:solidFill>
                  <a:srgbClr val="FFFFFF"/>
                </a:solidFill>
              </a:rPr>
              <a:t>Work on co-consciousness, reducing lost time and increasing communication.</a:t>
            </a:r>
          </a:p>
          <a:p>
            <a:pPr lvl="2"/>
            <a:r>
              <a:rPr lang="en-US" sz="2400" dirty="0">
                <a:solidFill>
                  <a:srgbClr val="FFFFFF"/>
                </a:solidFill>
              </a:rPr>
              <a:t>Sometimes individuals may join together (fuse or integrate).</a:t>
            </a:r>
          </a:p>
          <a:p>
            <a:pPr lvl="2"/>
            <a:r>
              <a:rPr lang="en-US" sz="2400" dirty="0">
                <a:solidFill>
                  <a:srgbClr val="FFFFFF"/>
                </a:solidFill>
              </a:rPr>
              <a:t>Fragments may disappear, but the system remains a system (although possibly smaller).</a:t>
            </a:r>
          </a:p>
          <a:p>
            <a:pPr lvl="2"/>
            <a:r>
              <a:rPr lang="en-US" sz="2400" dirty="0">
                <a:solidFill>
                  <a:srgbClr val="FFFFFF"/>
                </a:solidFill>
              </a:rPr>
              <a:t>Switching is purposeful, does not happen unintentionally or rarely.</a:t>
            </a:r>
          </a:p>
          <a:p>
            <a:pPr lvl="2"/>
            <a:r>
              <a:rPr lang="en-US" sz="2400" dirty="0">
                <a:solidFill>
                  <a:srgbClr val="FFFFFF"/>
                </a:solidFill>
              </a:rPr>
              <a:t>Help the system learn more grounding tools and ways to communicate internally and externally.</a:t>
            </a:r>
          </a:p>
          <a:p>
            <a:pPr lvl="2"/>
            <a:endParaRPr lang="en-US" sz="2400" dirty="0">
              <a:solidFill>
                <a:srgbClr val="FFFFFF"/>
              </a:solidFill>
            </a:endParaRPr>
          </a:p>
          <a:p>
            <a:pPr lvl="1"/>
            <a:endParaRPr lang="en-US" sz="2000" dirty="0">
              <a:solidFill>
                <a:srgbClr val="FFFFFF"/>
              </a:solidFill>
            </a:endParaRPr>
          </a:p>
        </p:txBody>
      </p:sp>
    </p:spTree>
    <p:extLst>
      <p:ext uri="{BB962C8B-B14F-4D97-AF65-F5344CB8AC3E}">
        <p14:creationId xmlns:p14="http://schemas.microsoft.com/office/powerpoint/2010/main" val="3577188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50AB-DC10-4943-BD8C-E10B769EBD7A}"/>
              </a:ext>
            </a:extLst>
          </p:cNvPr>
          <p:cNvSpPr>
            <a:spLocks noGrp="1"/>
          </p:cNvSpPr>
          <p:nvPr>
            <p:ph type="title"/>
          </p:nvPr>
        </p:nvSpPr>
        <p:spPr>
          <a:xfrm>
            <a:off x="1066800" y="147294"/>
            <a:ext cx="10058400" cy="1371600"/>
          </a:xfrm>
        </p:spPr>
        <p:txBody>
          <a:bodyPr>
            <a:normAutofit fontScale="90000"/>
          </a:bodyPr>
          <a:lstStyle/>
          <a:p>
            <a:r>
              <a:rPr lang="en-US" dirty="0"/>
              <a:t>WHAT DOES PLURAL POSITIVE MEAN?</a:t>
            </a:r>
          </a:p>
        </p:txBody>
      </p:sp>
      <p:sp>
        <p:nvSpPr>
          <p:cNvPr id="3" name="Content Placeholder 2">
            <a:extLst>
              <a:ext uri="{FF2B5EF4-FFF2-40B4-BE49-F238E27FC236}">
                <a16:creationId xmlns:a16="http://schemas.microsoft.com/office/drawing/2014/main" id="{0290AEFB-D4FA-4D67-86A1-E25212ED9ED8}"/>
              </a:ext>
            </a:extLst>
          </p:cNvPr>
          <p:cNvSpPr>
            <a:spLocks noGrp="1"/>
          </p:cNvSpPr>
          <p:nvPr>
            <p:ph idx="1"/>
          </p:nvPr>
        </p:nvSpPr>
        <p:spPr>
          <a:xfrm>
            <a:off x="1029195" y="1219200"/>
            <a:ext cx="10058400" cy="5047409"/>
          </a:xfrm>
        </p:spPr>
        <p:txBody>
          <a:bodyPr>
            <a:noAutofit/>
          </a:bodyPr>
          <a:lstStyle/>
          <a:p>
            <a:r>
              <a:rPr lang="en-US" sz="2400" dirty="0"/>
              <a:t>Focus on the entire plural community.</a:t>
            </a:r>
          </a:p>
          <a:p>
            <a:pPr lvl="1"/>
            <a:r>
              <a:rPr lang="en-US" sz="2000" dirty="0"/>
              <a:t>Regardless of origin (traumagenic, endogenic, quoigenic).</a:t>
            </a:r>
          </a:p>
          <a:p>
            <a:pPr lvl="1"/>
            <a:endParaRPr lang="en-US" sz="2400" dirty="0"/>
          </a:p>
          <a:p>
            <a:r>
              <a:rPr lang="en-US" sz="2400" dirty="0"/>
              <a:t>Clients decide on goals.</a:t>
            </a:r>
          </a:p>
          <a:p>
            <a:pPr lvl="1"/>
            <a:r>
              <a:rPr lang="en-US" sz="2000" dirty="0"/>
              <a:t>Clinicians should express their assessment and potential goals but these need to be agreed upon with clients</a:t>
            </a:r>
            <a:r>
              <a:rPr lang="en-US" sz="2400" dirty="0"/>
              <a:t>.</a:t>
            </a:r>
          </a:p>
          <a:p>
            <a:pPr marL="274320" lvl="1" indent="0">
              <a:buNone/>
            </a:pPr>
            <a:endParaRPr lang="en-US" sz="2400" dirty="0"/>
          </a:p>
          <a:p>
            <a:r>
              <a:rPr lang="en-US" sz="2400" dirty="0"/>
              <a:t>Integration is not the main focus.</a:t>
            </a:r>
          </a:p>
          <a:p>
            <a:pPr lvl="1"/>
            <a:r>
              <a:rPr lang="en-US" sz="2000" dirty="0"/>
              <a:t>Integration in the clinical sense refers to becoming a singlet. </a:t>
            </a:r>
          </a:p>
          <a:p>
            <a:pPr lvl="1"/>
            <a:r>
              <a:rPr lang="en-US" sz="2000" dirty="0"/>
              <a:t>One person = everyone combined.</a:t>
            </a:r>
          </a:p>
          <a:p>
            <a:pPr lvl="1"/>
            <a:endParaRPr lang="en-US" sz="2400" dirty="0"/>
          </a:p>
          <a:p>
            <a:r>
              <a:rPr lang="en-US" sz="2400" dirty="0"/>
              <a:t>Instead, communication within system members is a focus.</a:t>
            </a:r>
          </a:p>
        </p:txBody>
      </p:sp>
    </p:spTree>
    <p:extLst>
      <p:ext uri="{BB962C8B-B14F-4D97-AF65-F5344CB8AC3E}">
        <p14:creationId xmlns:p14="http://schemas.microsoft.com/office/powerpoint/2010/main" val="1656590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50AB-DC10-4943-BD8C-E10B769EBD7A}"/>
              </a:ext>
            </a:extLst>
          </p:cNvPr>
          <p:cNvSpPr>
            <a:spLocks noGrp="1"/>
          </p:cNvSpPr>
          <p:nvPr>
            <p:ph type="title"/>
          </p:nvPr>
        </p:nvSpPr>
        <p:spPr>
          <a:xfrm>
            <a:off x="1066800" y="210794"/>
            <a:ext cx="10058400" cy="1371600"/>
          </a:xfrm>
        </p:spPr>
        <p:txBody>
          <a:bodyPr>
            <a:normAutofit fontScale="90000"/>
          </a:bodyPr>
          <a:lstStyle/>
          <a:p>
            <a:r>
              <a:rPr lang="en-US" dirty="0"/>
              <a:t>WHAT DOES PLURAL POSITIVE MEAN?</a:t>
            </a:r>
          </a:p>
        </p:txBody>
      </p:sp>
      <p:sp>
        <p:nvSpPr>
          <p:cNvPr id="3" name="Content Placeholder 2">
            <a:extLst>
              <a:ext uri="{FF2B5EF4-FFF2-40B4-BE49-F238E27FC236}">
                <a16:creationId xmlns:a16="http://schemas.microsoft.com/office/drawing/2014/main" id="{0290AEFB-D4FA-4D67-86A1-E25212ED9ED8}"/>
              </a:ext>
            </a:extLst>
          </p:cNvPr>
          <p:cNvSpPr>
            <a:spLocks noGrp="1"/>
          </p:cNvSpPr>
          <p:nvPr>
            <p:ph idx="1"/>
          </p:nvPr>
        </p:nvSpPr>
        <p:spPr>
          <a:xfrm>
            <a:off x="1066800" y="1409700"/>
            <a:ext cx="10058400" cy="4866409"/>
          </a:xfrm>
        </p:spPr>
        <p:txBody>
          <a:bodyPr>
            <a:normAutofit lnSpcReduction="10000"/>
          </a:bodyPr>
          <a:lstStyle/>
          <a:p>
            <a:r>
              <a:rPr lang="en-US" sz="2400" dirty="0"/>
              <a:t>If there are blackouts, lost time, or conflicts within the system, these need to be addressed first.</a:t>
            </a:r>
          </a:p>
          <a:p>
            <a:endParaRPr lang="en-US" sz="2400" dirty="0"/>
          </a:p>
          <a:p>
            <a:r>
              <a:rPr lang="en-US" sz="2400" dirty="0"/>
              <a:t>If there is trauma, teaching coping mechanisms and then working on processing.</a:t>
            </a:r>
          </a:p>
          <a:p>
            <a:pPr marL="0" indent="0">
              <a:buNone/>
            </a:pPr>
            <a:endParaRPr lang="en-US" sz="2400" dirty="0"/>
          </a:p>
          <a:p>
            <a:r>
              <a:rPr lang="en-US" sz="2400" dirty="0"/>
              <a:t>Helping relationship and communication between system members if needed. </a:t>
            </a:r>
          </a:p>
          <a:p>
            <a:pPr marL="0" indent="0">
              <a:buNone/>
            </a:pPr>
            <a:endParaRPr lang="en-US" sz="2400" dirty="0"/>
          </a:p>
          <a:p>
            <a:r>
              <a:rPr lang="en-US" sz="2400" dirty="0"/>
              <a:t>Also, practical concerns such as scheduling fronting time, taking care of tasks internally and externally, anything else important to the system.</a:t>
            </a:r>
          </a:p>
        </p:txBody>
      </p:sp>
    </p:spTree>
    <p:extLst>
      <p:ext uri="{BB962C8B-B14F-4D97-AF65-F5344CB8AC3E}">
        <p14:creationId xmlns:p14="http://schemas.microsoft.com/office/powerpoint/2010/main" val="417798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753980" y="547785"/>
            <a:ext cx="10638612" cy="1499616"/>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753980" y="2047401"/>
            <a:ext cx="10638612" cy="3855891"/>
          </a:xfrm>
        </p:spPr>
        <p:txBody>
          <a:bodyPr>
            <a:noAutofit/>
          </a:bodyPr>
          <a:lstStyle/>
          <a:p>
            <a:r>
              <a:rPr lang="en-US" b="1" dirty="0">
                <a:solidFill>
                  <a:srgbClr val="FFFFFF"/>
                </a:solidFill>
              </a:rPr>
              <a:t>Dissociative Identity Disorder 300.14 (F44.81)</a:t>
            </a:r>
          </a:p>
          <a:p>
            <a:endParaRPr lang="en-US" dirty="0">
              <a:solidFill>
                <a:srgbClr val="FFFFFF"/>
              </a:solidFill>
            </a:endParaRPr>
          </a:p>
          <a:p>
            <a:pPr lvl="1"/>
            <a:r>
              <a:rPr lang="en-US" sz="1800" dirty="0">
                <a:solidFill>
                  <a:srgbClr val="FFFFFF"/>
                </a:solidFill>
              </a:rPr>
              <a:t>Disruption of identity characterized by two or more distinct personality states, which may be described in some cultures as an experience of possession. </a:t>
            </a:r>
          </a:p>
          <a:p>
            <a:pPr marL="128016" lvl="1" indent="0">
              <a:buNone/>
            </a:pPr>
            <a:endParaRPr lang="en-US" sz="1800" dirty="0">
              <a:solidFill>
                <a:srgbClr val="FFFFFF"/>
              </a:solidFill>
            </a:endParaRPr>
          </a:p>
          <a:p>
            <a:pPr lvl="1"/>
            <a:r>
              <a:rPr lang="en-US" sz="1800" dirty="0">
                <a:solidFill>
                  <a:srgbClr val="FFFFFF"/>
                </a:solidFill>
              </a:rPr>
              <a:t>The disruption in identity involves marked discontinuity in sense of self and sense of agency, accompanied by related alterations in affect, behavior, consciousness, memory, perception, cognition, and/or sensory-motor functioning. </a:t>
            </a:r>
          </a:p>
          <a:p>
            <a:pPr marL="128016" lvl="1" indent="0">
              <a:buNone/>
            </a:pPr>
            <a:endParaRPr lang="en-US" sz="1800" dirty="0">
              <a:solidFill>
                <a:srgbClr val="FFFFFF"/>
              </a:solidFill>
            </a:endParaRPr>
          </a:p>
          <a:p>
            <a:pPr lvl="1"/>
            <a:r>
              <a:rPr lang="en-US" sz="1800" dirty="0">
                <a:solidFill>
                  <a:srgbClr val="FFFFFF"/>
                </a:solidFill>
              </a:rPr>
              <a:t>These signs and symptoms may be observed by others or reported by the individual.</a:t>
            </a:r>
          </a:p>
          <a:p>
            <a:pPr lvl="1"/>
            <a:endParaRPr lang="en-US" sz="1800" dirty="0">
              <a:solidFill>
                <a:srgbClr val="FFFFFF"/>
              </a:solidFill>
            </a:endParaRPr>
          </a:p>
          <a:p>
            <a:pPr lvl="1"/>
            <a:r>
              <a:rPr lang="en-US" sz="1800" dirty="0">
                <a:solidFill>
                  <a:srgbClr val="FFFFFF"/>
                </a:solidFill>
              </a:rPr>
              <a:t>Recurrent gaps in the recall of everyday events, important personal information, and/or traumatic events that are inconsistent with ordinary forgetting</a:t>
            </a:r>
            <a:r>
              <a:rPr lang="en-US" sz="1600" dirty="0">
                <a:solidFill>
                  <a:srgbClr val="FFFFFF"/>
                </a:solidFill>
              </a:rPr>
              <a:t>.</a:t>
            </a:r>
          </a:p>
        </p:txBody>
      </p:sp>
    </p:spTree>
    <p:extLst>
      <p:ext uri="{BB962C8B-B14F-4D97-AF65-F5344CB8AC3E}">
        <p14:creationId xmlns:p14="http://schemas.microsoft.com/office/powerpoint/2010/main" val="2786678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622A-0744-4444-A65D-6D4A8CF30595}"/>
              </a:ext>
            </a:extLst>
          </p:cNvPr>
          <p:cNvSpPr>
            <a:spLocks noGrp="1"/>
          </p:cNvSpPr>
          <p:nvPr>
            <p:ph type="title"/>
          </p:nvPr>
        </p:nvSpPr>
        <p:spPr>
          <a:xfrm>
            <a:off x="1066800" y="486889"/>
            <a:ext cx="10058400" cy="1371600"/>
          </a:xfrm>
        </p:spPr>
        <p:txBody>
          <a:bodyPr>
            <a:normAutofit fontScale="90000"/>
          </a:bodyPr>
          <a:lstStyle/>
          <a:p>
            <a:r>
              <a:rPr lang="en-US" dirty="0"/>
              <a:t>WHEN PLURALITY ISNT THE FOCUS OF TREATMENT</a:t>
            </a:r>
          </a:p>
        </p:txBody>
      </p:sp>
      <p:sp>
        <p:nvSpPr>
          <p:cNvPr id="3" name="Content Placeholder 2">
            <a:extLst>
              <a:ext uri="{FF2B5EF4-FFF2-40B4-BE49-F238E27FC236}">
                <a16:creationId xmlns:a16="http://schemas.microsoft.com/office/drawing/2014/main" id="{F17657F0-011F-4B1F-91AB-871DCAA0D7A1}"/>
              </a:ext>
            </a:extLst>
          </p:cNvPr>
          <p:cNvSpPr>
            <a:spLocks noGrp="1"/>
          </p:cNvSpPr>
          <p:nvPr>
            <p:ph idx="1"/>
          </p:nvPr>
        </p:nvSpPr>
        <p:spPr>
          <a:xfrm>
            <a:off x="1066800" y="1858490"/>
            <a:ext cx="10058400" cy="4512622"/>
          </a:xfrm>
        </p:spPr>
        <p:txBody>
          <a:bodyPr>
            <a:normAutofit lnSpcReduction="10000"/>
          </a:bodyPr>
          <a:lstStyle/>
          <a:p>
            <a:r>
              <a:rPr lang="en-US" sz="2400" dirty="0"/>
              <a:t>Many therapists assume that if someone is plural, that is the focus of treatment.</a:t>
            </a:r>
          </a:p>
          <a:p>
            <a:endParaRPr lang="en-US" sz="2400" dirty="0"/>
          </a:p>
          <a:p>
            <a:r>
              <a:rPr lang="en-US" sz="2400" dirty="0"/>
              <a:t>As a therapist you may think that the goals are completely connected to plurality, ignoring other concerns. </a:t>
            </a:r>
          </a:p>
          <a:p>
            <a:pPr marL="0" indent="0">
              <a:buNone/>
            </a:pPr>
            <a:endParaRPr lang="en-US" sz="2400" dirty="0"/>
          </a:p>
          <a:p>
            <a:r>
              <a:rPr lang="en-US" sz="2400" dirty="0"/>
              <a:t>Therapists should be open to the clients’ goals and not assume plurality is the “problem”.</a:t>
            </a:r>
          </a:p>
          <a:p>
            <a:endParaRPr lang="en-US" sz="2400" dirty="0"/>
          </a:p>
          <a:p>
            <a:r>
              <a:rPr lang="en-US" sz="2400" dirty="0"/>
              <a:t>&amp; understanding that the problem may be being plural in a singlet world. </a:t>
            </a:r>
          </a:p>
        </p:txBody>
      </p:sp>
    </p:spTree>
    <p:extLst>
      <p:ext uri="{BB962C8B-B14F-4D97-AF65-F5344CB8AC3E}">
        <p14:creationId xmlns:p14="http://schemas.microsoft.com/office/powerpoint/2010/main" val="3699663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BE54-2DB9-4F91-A887-BA4E533378F3}"/>
              </a:ext>
            </a:extLst>
          </p:cNvPr>
          <p:cNvSpPr>
            <a:spLocks noGrp="1"/>
          </p:cNvSpPr>
          <p:nvPr>
            <p:ph type="title"/>
          </p:nvPr>
        </p:nvSpPr>
        <p:spPr/>
        <p:txBody>
          <a:bodyPr>
            <a:normAutofit fontScale="90000"/>
          </a:bodyPr>
          <a:lstStyle/>
          <a:p>
            <a:r>
              <a:rPr lang="en-US" dirty="0"/>
              <a:t>BEING IN THERAPY AS A PLURAL SYSTEM </a:t>
            </a:r>
          </a:p>
        </p:txBody>
      </p:sp>
      <p:sp>
        <p:nvSpPr>
          <p:cNvPr id="3" name="Content Placeholder 2">
            <a:extLst>
              <a:ext uri="{FF2B5EF4-FFF2-40B4-BE49-F238E27FC236}">
                <a16:creationId xmlns:a16="http://schemas.microsoft.com/office/drawing/2014/main" id="{76E5EFF5-4FFC-4603-AA15-805927F035E3}"/>
              </a:ext>
            </a:extLst>
          </p:cNvPr>
          <p:cNvSpPr>
            <a:spLocks noGrp="1"/>
          </p:cNvSpPr>
          <p:nvPr>
            <p:ph idx="1"/>
          </p:nvPr>
        </p:nvSpPr>
        <p:spPr>
          <a:xfrm>
            <a:off x="1066800" y="2386939"/>
            <a:ext cx="10058400" cy="3716977"/>
          </a:xfrm>
        </p:spPr>
        <p:txBody>
          <a:bodyPr/>
          <a:lstStyle/>
          <a:p>
            <a:r>
              <a:rPr lang="en-US" dirty="0"/>
              <a:t>Work on your goals as a system, everyone should be heard when decision making.</a:t>
            </a:r>
          </a:p>
          <a:p>
            <a:endParaRPr lang="en-US" dirty="0"/>
          </a:p>
          <a:p>
            <a:r>
              <a:rPr lang="en-US" dirty="0"/>
              <a:t>Who will be out at session and when?</a:t>
            </a:r>
          </a:p>
          <a:p>
            <a:pPr lvl="1"/>
            <a:r>
              <a:rPr lang="en-US" dirty="0"/>
              <a:t>This may not be possible to control or agree on yet.</a:t>
            </a:r>
          </a:p>
          <a:p>
            <a:pPr lvl="1"/>
            <a:r>
              <a:rPr lang="en-US" dirty="0"/>
              <a:t>However, if it is, then deciding if anyone needs therapy more urgently.</a:t>
            </a:r>
          </a:p>
          <a:p>
            <a:pPr lvl="2"/>
            <a:r>
              <a:rPr lang="en-US" dirty="0"/>
              <a:t>For example, SI, more flashbacks, new to the system or time.	</a:t>
            </a:r>
          </a:p>
          <a:p>
            <a:pPr lvl="1"/>
            <a:endParaRPr lang="en-US" dirty="0"/>
          </a:p>
          <a:p>
            <a:r>
              <a:rPr lang="en-US" dirty="0"/>
              <a:t>Sometimes people feel safer being co-con with others.</a:t>
            </a:r>
          </a:p>
          <a:p>
            <a:pPr lvl="1"/>
            <a:r>
              <a:rPr lang="en-US" dirty="0"/>
              <a:t>Especially important for kids, teens or anyone who feels vulnerable.</a:t>
            </a:r>
          </a:p>
          <a:p>
            <a:pPr lvl="1"/>
            <a:r>
              <a:rPr lang="en-US" dirty="0"/>
              <a:t>If possible, explain this to the therapist as well.</a:t>
            </a:r>
          </a:p>
          <a:p>
            <a:pPr marL="274320" lvl="1" indent="0">
              <a:buNone/>
            </a:pPr>
            <a:endParaRPr lang="en-US" dirty="0"/>
          </a:p>
        </p:txBody>
      </p:sp>
    </p:spTree>
    <p:extLst>
      <p:ext uri="{BB962C8B-B14F-4D97-AF65-F5344CB8AC3E}">
        <p14:creationId xmlns:p14="http://schemas.microsoft.com/office/powerpoint/2010/main" val="3072023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BE54-2DB9-4F91-A887-BA4E533378F3}"/>
              </a:ext>
            </a:extLst>
          </p:cNvPr>
          <p:cNvSpPr>
            <a:spLocks noGrp="1"/>
          </p:cNvSpPr>
          <p:nvPr>
            <p:ph type="title"/>
          </p:nvPr>
        </p:nvSpPr>
        <p:spPr>
          <a:xfrm>
            <a:off x="838200" y="198094"/>
            <a:ext cx="10515600" cy="1371600"/>
          </a:xfrm>
        </p:spPr>
        <p:txBody>
          <a:bodyPr>
            <a:normAutofit fontScale="90000"/>
          </a:bodyPr>
          <a:lstStyle/>
          <a:p>
            <a:r>
              <a:rPr lang="en-US" dirty="0"/>
              <a:t>BEING IN THERAPY AS A PLURAL SYSTEM </a:t>
            </a:r>
          </a:p>
        </p:txBody>
      </p:sp>
      <p:sp>
        <p:nvSpPr>
          <p:cNvPr id="3" name="Content Placeholder 2">
            <a:extLst>
              <a:ext uri="{FF2B5EF4-FFF2-40B4-BE49-F238E27FC236}">
                <a16:creationId xmlns:a16="http://schemas.microsoft.com/office/drawing/2014/main" id="{76E5EFF5-4FFC-4603-AA15-805927F035E3}"/>
              </a:ext>
            </a:extLst>
          </p:cNvPr>
          <p:cNvSpPr>
            <a:spLocks noGrp="1"/>
          </p:cNvSpPr>
          <p:nvPr>
            <p:ph idx="1"/>
          </p:nvPr>
        </p:nvSpPr>
        <p:spPr>
          <a:xfrm>
            <a:off x="1016000" y="1460500"/>
            <a:ext cx="10071100" cy="4711700"/>
          </a:xfrm>
        </p:spPr>
        <p:txBody>
          <a:bodyPr/>
          <a:lstStyle/>
          <a:p>
            <a:r>
              <a:rPr lang="en-US" sz="2400" dirty="0"/>
              <a:t>Does anyone have concerns or fears about the therapist?</a:t>
            </a:r>
          </a:p>
          <a:p>
            <a:pPr lvl="1"/>
            <a:r>
              <a:rPr lang="en-US" sz="2000" dirty="0"/>
              <a:t>Can they discuss this with the therapist directly, or someone else in the system?</a:t>
            </a:r>
          </a:p>
          <a:p>
            <a:pPr lvl="1"/>
            <a:endParaRPr lang="en-US" sz="2000" dirty="0"/>
          </a:p>
          <a:p>
            <a:r>
              <a:rPr lang="en-US" sz="2400" dirty="0"/>
              <a:t>Have calming items for different people during session.</a:t>
            </a:r>
          </a:p>
          <a:p>
            <a:pPr lvl="1"/>
            <a:r>
              <a:rPr lang="en-US" sz="2000" dirty="0"/>
              <a:t>Some therapists will have calming items in session.</a:t>
            </a:r>
          </a:p>
          <a:p>
            <a:pPr lvl="1"/>
            <a:r>
              <a:rPr lang="en-US" sz="2000" dirty="0"/>
              <a:t>If they know who is out, they may be able to make these more accessible or give “permission” for those who may need this affirmation. </a:t>
            </a:r>
          </a:p>
          <a:p>
            <a:pPr lvl="1"/>
            <a:endParaRPr lang="en-US" sz="2000" dirty="0"/>
          </a:p>
          <a:p>
            <a:r>
              <a:rPr lang="en-US" sz="2400" dirty="0"/>
              <a:t>Are there triggers which would be important for the therapist to know about?</a:t>
            </a:r>
          </a:p>
          <a:p>
            <a:pPr lvl="1"/>
            <a:r>
              <a:rPr lang="en-US" sz="2000" dirty="0"/>
              <a:t>Only if you all feel safe providing this information.</a:t>
            </a:r>
          </a:p>
          <a:p>
            <a:pPr marL="274320" lvl="1" indent="0">
              <a:buNone/>
            </a:pPr>
            <a:endParaRPr lang="en-US" dirty="0"/>
          </a:p>
        </p:txBody>
      </p:sp>
    </p:spTree>
    <p:extLst>
      <p:ext uri="{BB962C8B-B14F-4D97-AF65-F5344CB8AC3E}">
        <p14:creationId xmlns:p14="http://schemas.microsoft.com/office/powerpoint/2010/main" val="3338749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BE54-2DB9-4F91-A887-BA4E533378F3}"/>
              </a:ext>
            </a:extLst>
          </p:cNvPr>
          <p:cNvSpPr>
            <a:spLocks noGrp="1"/>
          </p:cNvSpPr>
          <p:nvPr>
            <p:ph type="title"/>
          </p:nvPr>
        </p:nvSpPr>
        <p:spPr>
          <a:xfrm>
            <a:off x="838200" y="198094"/>
            <a:ext cx="10515600" cy="1371600"/>
          </a:xfrm>
        </p:spPr>
        <p:txBody>
          <a:bodyPr>
            <a:normAutofit/>
          </a:bodyPr>
          <a:lstStyle/>
          <a:p>
            <a:r>
              <a:rPr lang="en-US" dirty="0"/>
              <a:t>Grounding Bag / Kit</a:t>
            </a:r>
          </a:p>
        </p:txBody>
      </p:sp>
      <p:sp>
        <p:nvSpPr>
          <p:cNvPr id="3" name="Content Placeholder 2">
            <a:extLst>
              <a:ext uri="{FF2B5EF4-FFF2-40B4-BE49-F238E27FC236}">
                <a16:creationId xmlns:a16="http://schemas.microsoft.com/office/drawing/2014/main" id="{76E5EFF5-4FFC-4603-AA15-805927F035E3}"/>
              </a:ext>
            </a:extLst>
          </p:cNvPr>
          <p:cNvSpPr>
            <a:spLocks noGrp="1"/>
          </p:cNvSpPr>
          <p:nvPr>
            <p:ph idx="1"/>
          </p:nvPr>
        </p:nvSpPr>
        <p:spPr>
          <a:xfrm>
            <a:off x="1016000" y="1460500"/>
            <a:ext cx="10071100" cy="4711700"/>
          </a:xfrm>
        </p:spPr>
        <p:txBody>
          <a:bodyPr>
            <a:normAutofit fontScale="92500" lnSpcReduction="20000"/>
          </a:bodyPr>
          <a:lstStyle/>
          <a:p>
            <a:r>
              <a:rPr lang="en-US" sz="2400" dirty="0"/>
              <a:t>First work on grounding overall</a:t>
            </a:r>
          </a:p>
          <a:p>
            <a:pPr lvl="1"/>
            <a:r>
              <a:rPr lang="en-US" dirty="0"/>
              <a:t>Provide psychoeducation about this and the connection to dissociation and trauma</a:t>
            </a:r>
          </a:p>
          <a:p>
            <a:pPr lvl="1"/>
            <a:endParaRPr lang="en-US" dirty="0"/>
          </a:p>
          <a:p>
            <a:r>
              <a:rPr lang="en-US" dirty="0"/>
              <a:t>Work with system on having items everyone feels grounded by</a:t>
            </a:r>
          </a:p>
          <a:p>
            <a:pPr lvl="1"/>
            <a:r>
              <a:rPr lang="en-US" dirty="0"/>
              <a:t>In smaller systems you can have one per system member</a:t>
            </a:r>
          </a:p>
          <a:p>
            <a:pPr lvl="1"/>
            <a:r>
              <a:rPr lang="en-US" dirty="0"/>
              <a:t>In larger system focus on things many people or everyone finds comforting</a:t>
            </a:r>
          </a:p>
          <a:p>
            <a:pPr lvl="1"/>
            <a:endParaRPr lang="en-US" dirty="0"/>
          </a:p>
          <a:p>
            <a:r>
              <a:rPr lang="en-US" dirty="0"/>
              <a:t>Should be small enough to carry</a:t>
            </a:r>
          </a:p>
          <a:p>
            <a:endParaRPr lang="en-US" dirty="0"/>
          </a:p>
          <a:p>
            <a:r>
              <a:rPr lang="en-US" dirty="0"/>
              <a:t>Try to have one thing for each sense</a:t>
            </a:r>
          </a:p>
          <a:p>
            <a:pPr lvl="1"/>
            <a:r>
              <a:rPr lang="en-US" dirty="0"/>
              <a:t>For example, tactile, scent, auditory (fidget toy sounds or a playlist) etc.</a:t>
            </a:r>
          </a:p>
          <a:p>
            <a:pPr lvl="1"/>
            <a:endParaRPr lang="en-US" dirty="0"/>
          </a:p>
          <a:p>
            <a:r>
              <a:rPr lang="en-US" dirty="0"/>
              <a:t>In a more difficult session make sure the system has this on hand</a:t>
            </a:r>
          </a:p>
          <a:p>
            <a:endParaRPr lang="en-US" dirty="0"/>
          </a:p>
          <a:p>
            <a:r>
              <a:rPr lang="en-US" dirty="0"/>
              <a:t>For in person session, having various grounding and comforting items in the room is especially helpful.</a:t>
            </a:r>
          </a:p>
        </p:txBody>
      </p:sp>
    </p:spTree>
    <p:extLst>
      <p:ext uri="{BB962C8B-B14F-4D97-AF65-F5344CB8AC3E}">
        <p14:creationId xmlns:p14="http://schemas.microsoft.com/office/powerpoint/2010/main" val="2377513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1E57-1887-4E00-8B9F-9685F5B7295C}"/>
              </a:ext>
            </a:extLst>
          </p:cNvPr>
          <p:cNvSpPr>
            <a:spLocks noGrp="1"/>
          </p:cNvSpPr>
          <p:nvPr>
            <p:ph type="title"/>
          </p:nvPr>
        </p:nvSpPr>
        <p:spPr>
          <a:xfrm>
            <a:off x="601579" y="253011"/>
            <a:ext cx="10887265" cy="1499616"/>
          </a:xfrm>
        </p:spPr>
        <p:txBody>
          <a:bodyPr>
            <a:normAutofit fontScale="90000"/>
          </a:bodyPr>
          <a:lstStyle/>
          <a:p>
            <a:r>
              <a:rPr lang="en-US" sz="4600" dirty="0">
                <a:solidFill>
                  <a:srgbClr val="FFFFFF"/>
                </a:solidFill>
              </a:rPr>
              <a:t>Treatment goal: Increasing coconsciousness and communication</a:t>
            </a:r>
          </a:p>
        </p:txBody>
      </p:sp>
      <p:sp>
        <p:nvSpPr>
          <p:cNvPr id="3" name="Content Placeholder 2">
            <a:extLst>
              <a:ext uri="{FF2B5EF4-FFF2-40B4-BE49-F238E27FC236}">
                <a16:creationId xmlns:a16="http://schemas.microsoft.com/office/drawing/2014/main" id="{9C5FFE8C-F143-48C4-8BD3-BEB4449A17B8}"/>
              </a:ext>
            </a:extLst>
          </p:cNvPr>
          <p:cNvSpPr>
            <a:spLocks noGrp="1"/>
          </p:cNvSpPr>
          <p:nvPr>
            <p:ph idx="1"/>
          </p:nvPr>
        </p:nvSpPr>
        <p:spPr>
          <a:xfrm>
            <a:off x="601579" y="1684421"/>
            <a:ext cx="10988842" cy="4710363"/>
          </a:xfrm>
        </p:spPr>
        <p:txBody>
          <a:bodyPr>
            <a:normAutofit fontScale="92500" lnSpcReduction="10000"/>
          </a:bodyPr>
          <a:lstStyle/>
          <a:p>
            <a:pPr>
              <a:buFont typeface="Wingdings" panose="05000000000000000000" pitchFamily="2" charset="2"/>
              <a:buChar char="§"/>
            </a:pPr>
            <a:r>
              <a:rPr lang="en-US" sz="2800" dirty="0">
                <a:solidFill>
                  <a:srgbClr val="FFFFFF"/>
                </a:solidFill>
              </a:rPr>
              <a:t>How to manage dissociation in treatment.</a:t>
            </a:r>
          </a:p>
          <a:p>
            <a:pPr>
              <a:buFont typeface="Wingdings" panose="05000000000000000000" pitchFamily="2" charset="2"/>
              <a:buChar char="§"/>
            </a:pPr>
            <a:endParaRPr lang="en-US" sz="2800" dirty="0">
              <a:solidFill>
                <a:srgbClr val="FFFFFF"/>
              </a:solidFill>
            </a:endParaRPr>
          </a:p>
          <a:p>
            <a:pPr lvl="1">
              <a:buFont typeface="Wingdings" panose="05000000000000000000" pitchFamily="2" charset="2"/>
              <a:buChar char="§"/>
            </a:pPr>
            <a:r>
              <a:rPr lang="en-US" sz="2400" dirty="0">
                <a:solidFill>
                  <a:srgbClr val="FFFFFF"/>
                </a:solidFill>
              </a:rPr>
              <a:t>Grounding / centering</a:t>
            </a:r>
          </a:p>
          <a:p>
            <a:pPr lvl="1">
              <a:buFont typeface="Wingdings" panose="05000000000000000000" pitchFamily="2" charset="2"/>
              <a:buChar char="§"/>
            </a:pPr>
            <a:r>
              <a:rPr lang="en-US" sz="2400" dirty="0">
                <a:solidFill>
                  <a:srgbClr val="FFFFFF"/>
                </a:solidFill>
              </a:rPr>
              <a:t>Noticing triggers, in treatment</a:t>
            </a:r>
          </a:p>
          <a:p>
            <a:pPr lvl="1">
              <a:buFont typeface="Wingdings" panose="05000000000000000000" pitchFamily="2" charset="2"/>
              <a:buChar char="§"/>
            </a:pPr>
            <a:r>
              <a:rPr lang="en-US" sz="2400" dirty="0">
                <a:solidFill>
                  <a:srgbClr val="FFFFFF"/>
                </a:solidFill>
              </a:rPr>
              <a:t>Using names of individuals to help them stay present.</a:t>
            </a:r>
          </a:p>
          <a:p>
            <a:pPr lvl="2">
              <a:buFont typeface="Wingdings" panose="05000000000000000000" pitchFamily="2" charset="2"/>
              <a:buChar char="§"/>
            </a:pPr>
            <a:r>
              <a:rPr lang="en-US" sz="2200" dirty="0">
                <a:solidFill>
                  <a:srgbClr val="FFFFFF"/>
                </a:solidFill>
              </a:rPr>
              <a:t>All with consent of system and being very transparent about this process.</a:t>
            </a:r>
          </a:p>
          <a:p>
            <a:pPr lvl="2">
              <a:buFont typeface="Wingdings" panose="05000000000000000000" pitchFamily="2" charset="2"/>
              <a:buChar char="§"/>
            </a:pPr>
            <a:endParaRPr lang="en-US" sz="2200" dirty="0">
              <a:solidFill>
                <a:srgbClr val="FFFFFF"/>
              </a:solidFill>
            </a:endParaRPr>
          </a:p>
          <a:p>
            <a:pPr lvl="2">
              <a:buFont typeface="Wingdings" panose="05000000000000000000" pitchFamily="2" charset="2"/>
              <a:buChar char="§"/>
            </a:pPr>
            <a:r>
              <a:rPr lang="en-US" sz="2200" dirty="0">
                <a:solidFill>
                  <a:srgbClr val="FFFFFF"/>
                </a:solidFill>
              </a:rPr>
              <a:t>For people who have experienced trauma they need very concrete and direct communication</a:t>
            </a:r>
          </a:p>
          <a:p>
            <a:pPr lvl="3">
              <a:buFont typeface="Wingdings" panose="05000000000000000000" pitchFamily="2" charset="2"/>
              <a:buChar char="§"/>
            </a:pPr>
            <a:r>
              <a:rPr lang="en-US" sz="2200" dirty="0">
                <a:solidFill>
                  <a:srgbClr val="FFFFFF"/>
                </a:solidFill>
              </a:rPr>
              <a:t>This helps reduce anxiety and reduce potential misunderstandings</a:t>
            </a:r>
          </a:p>
          <a:p>
            <a:pPr lvl="3">
              <a:buFont typeface="Wingdings" panose="05000000000000000000" pitchFamily="2" charset="2"/>
              <a:buChar char="§"/>
            </a:pPr>
            <a:r>
              <a:rPr lang="en-US" sz="2200" dirty="0">
                <a:solidFill>
                  <a:srgbClr val="FFFFFF"/>
                </a:solidFill>
              </a:rPr>
              <a:t>Remember if people have experienced severe and long term trauma then everyone can be seen as dangerous, and they may not be able to trust their own feelings or reactions.</a:t>
            </a:r>
          </a:p>
        </p:txBody>
      </p:sp>
    </p:spTree>
    <p:extLst>
      <p:ext uri="{BB962C8B-B14F-4D97-AF65-F5344CB8AC3E}">
        <p14:creationId xmlns:p14="http://schemas.microsoft.com/office/powerpoint/2010/main" val="3521753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1E57-1887-4E00-8B9F-9685F5B7295C}"/>
              </a:ext>
            </a:extLst>
          </p:cNvPr>
          <p:cNvSpPr>
            <a:spLocks noGrp="1"/>
          </p:cNvSpPr>
          <p:nvPr>
            <p:ph type="title"/>
          </p:nvPr>
        </p:nvSpPr>
        <p:spPr>
          <a:xfrm>
            <a:off x="601579" y="253011"/>
            <a:ext cx="10887265" cy="1499616"/>
          </a:xfrm>
        </p:spPr>
        <p:txBody>
          <a:bodyPr>
            <a:normAutofit fontScale="90000"/>
          </a:bodyPr>
          <a:lstStyle/>
          <a:p>
            <a:r>
              <a:rPr lang="en-US" sz="4600" dirty="0">
                <a:solidFill>
                  <a:srgbClr val="FFFFFF"/>
                </a:solidFill>
              </a:rPr>
              <a:t>Treatment goal: Increasing coconsciousness and communication</a:t>
            </a:r>
          </a:p>
        </p:txBody>
      </p:sp>
      <p:sp>
        <p:nvSpPr>
          <p:cNvPr id="3" name="Content Placeholder 2">
            <a:extLst>
              <a:ext uri="{FF2B5EF4-FFF2-40B4-BE49-F238E27FC236}">
                <a16:creationId xmlns:a16="http://schemas.microsoft.com/office/drawing/2014/main" id="{9C5FFE8C-F143-48C4-8BD3-BEB4449A17B8}"/>
              </a:ext>
            </a:extLst>
          </p:cNvPr>
          <p:cNvSpPr>
            <a:spLocks noGrp="1"/>
          </p:cNvSpPr>
          <p:nvPr>
            <p:ph idx="1"/>
          </p:nvPr>
        </p:nvSpPr>
        <p:spPr>
          <a:xfrm>
            <a:off x="601579" y="1684421"/>
            <a:ext cx="10988842" cy="4710363"/>
          </a:xfrm>
        </p:spPr>
        <p:txBody>
          <a:bodyPr>
            <a:normAutofit/>
          </a:bodyPr>
          <a:lstStyle/>
          <a:p>
            <a:pPr>
              <a:buFont typeface="Wingdings" panose="05000000000000000000" pitchFamily="2" charset="2"/>
              <a:buChar char="§"/>
            </a:pPr>
            <a:r>
              <a:rPr lang="en-US" sz="2200" dirty="0">
                <a:solidFill>
                  <a:srgbClr val="FFFFFF"/>
                </a:solidFill>
              </a:rPr>
              <a:t>Check in with the system about potential triggers. </a:t>
            </a:r>
          </a:p>
          <a:p>
            <a:pPr lvl="1">
              <a:buFont typeface="Wingdings" panose="05000000000000000000" pitchFamily="2" charset="2"/>
              <a:buChar char="§"/>
            </a:pPr>
            <a:r>
              <a:rPr lang="en-US" sz="2000" dirty="0">
                <a:solidFill>
                  <a:srgbClr val="FFFFFF"/>
                </a:solidFill>
              </a:rPr>
              <a:t>Anything in the room that is changeable?</a:t>
            </a:r>
          </a:p>
          <a:p>
            <a:pPr lvl="2">
              <a:buFont typeface="Wingdings" panose="05000000000000000000" pitchFamily="2" charset="2"/>
              <a:buChar char="§"/>
            </a:pPr>
            <a:r>
              <a:rPr lang="en-US" sz="1800" dirty="0">
                <a:solidFill>
                  <a:srgbClr val="FFFFFF"/>
                </a:solidFill>
              </a:rPr>
              <a:t>If not, ways to work around this?</a:t>
            </a:r>
          </a:p>
          <a:p>
            <a:pPr lvl="2">
              <a:buFont typeface="Wingdings" panose="05000000000000000000" pitchFamily="2" charset="2"/>
              <a:buChar char="§"/>
            </a:pPr>
            <a:endParaRPr lang="en-US" sz="1800" dirty="0">
              <a:solidFill>
                <a:srgbClr val="FFFFFF"/>
              </a:solidFill>
            </a:endParaRPr>
          </a:p>
          <a:p>
            <a:pPr>
              <a:buFont typeface="Wingdings" panose="05000000000000000000" pitchFamily="2" charset="2"/>
              <a:buChar char="§"/>
            </a:pPr>
            <a:r>
              <a:rPr lang="en-US" sz="2200" dirty="0">
                <a:solidFill>
                  <a:srgbClr val="FFFFFF"/>
                </a:solidFill>
              </a:rPr>
              <a:t>Mindfulness, meditation and other methods can be helpful but…</a:t>
            </a:r>
          </a:p>
          <a:p>
            <a:pPr lvl="3">
              <a:buFont typeface="Wingdings" panose="05000000000000000000" pitchFamily="2" charset="2"/>
              <a:buChar char="§"/>
            </a:pPr>
            <a:r>
              <a:rPr lang="en-US" sz="1800" dirty="0">
                <a:solidFill>
                  <a:srgbClr val="FFFFFF"/>
                </a:solidFill>
              </a:rPr>
              <a:t>For some people centering can be more triggering and distressing.</a:t>
            </a:r>
          </a:p>
          <a:p>
            <a:pPr lvl="3">
              <a:buFont typeface="Wingdings" panose="05000000000000000000" pitchFamily="2" charset="2"/>
              <a:buChar char="§"/>
            </a:pPr>
            <a:r>
              <a:rPr lang="en-US" sz="1800" dirty="0">
                <a:solidFill>
                  <a:srgbClr val="FFFFFF"/>
                </a:solidFill>
              </a:rPr>
              <a:t>For this reason outside grounding is better</a:t>
            </a:r>
          </a:p>
          <a:p>
            <a:pPr lvl="3">
              <a:buFont typeface="Wingdings" panose="05000000000000000000" pitchFamily="2" charset="2"/>
              <a:buChar char="§"/>
            </a:pPr>
            <a:r>
              <a:rPr lang="en-US" sz="1800" dirty="0">
                <a:solidFill>
                  <a:srgbClr val="FFFFFF"/>
                </a:solidFill>
              </a:rPr>
              <a:t>Use the 54321 technique</a:t>
            </a:r>
          </a:p>
          <a:p>
            <a:pPr lvl="2">
              <a:buFont typeface="Wingdings" panose="05000000000000000000" pitchFamily="2" charset="2"/>
              <a:buChar char="§"/>
            </a:pPr>
            <a:endParaRPr lang="en-US" sz="1800" dirty="0">
              <a:solidFill>
                <a:srgbClr val="FFFFFF"/>
              </a:solidFill>
            </a:endParaRPr>
          </a:p>
          <a:p>
            <a:pPr lvl="2">
              <a:buFont typeface="Wingdings" panose="05000000000000000000" pitchFamily="2" charset="2"/>
              <a:buChar char="§"/>
            </a:pPr>
            <a:r>
              <a:rPr lang="en-US" sz="1800" dirty="0">
                <a:solidFill>
                  <a:srgbClr val="FFFFFF"/>
                </a:solidFill>
              </a:rPr>
              <a:t>Make sure to be aware of who is out, do not accidentally trigger someone else or try to force a switch in the system.</a:t>
            </a:r>
          </a:p>
          <a:p>
            <a:pPr lvl="3">
              <a:buFont typeface="Wingdings" panose="05000000000000000000" pitchFamily="2" charset="2"/>
              <a:buChar char="§"/>
            </a:pPr>
            <a:r>
              <a:rPr lang="en-US" sz="1800" dirty="0">
                <a:solidFill>
                  <a:srgbClr val="FFFFFF"/>
                </a:solidFill>
              </a:rPr>
              <a:t>Trying to force a switch is never appropriate unless a client is in danger and even then it’s best to focus on calming them down.</a:t>
            </a:r>
          </a:p>
          <a:p>
            <a:endParaRPr lang="en-US" dirty="0">
              <a:solidFill>
                <a:srgbClr val="FFFFFF"/>
              </a:solidFill>
            </a:endParaRPr>
          </a:p>
        </p:txBody>
      </p:sp>
    </p:spTree>
    <p:extLst>
      <p:ext uri="{BB962C8B-B14F-4D97-AF65-F5344CB8AC3E}">
        <p14:creationId xmlns:p14="http://schemas.microsoft.com/office/powerpoint/2010/main" val="2523421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10;&#10;Description automatically generated">
            <a:extLst>
              <a:ext uri="{FF2B5EF4-FFF2-40B4-BE49-F238E27FC236}">
                <a16:creationId xmlns:a16="http://schemas.microsoft.com/office/drawing/2014/main" id="{2C8707F6-71D7-6DB9-BE7E-75141786716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4711" b="3404"/>
          <a:stretch/>
        </p:blipFill>
        <p:spPr>
          <a:xfrm>
            <a:off x="20" y="10"/>
            <a:ext cx="12191980" cy="6857990"/>
          </a:xfrm>
          <a:prstGeom prst="rect">
            <a:avLst/>
          </a:prstGeom>
        </p:spPr>
      </p:pic>
      <p:sp>
        <p:nvSpPr>
          <p:cNvPr id="2" name="Title 1">
            <a:extLst>
              <a:ext uri="{FF2B5EF4-FFF2-40B4-BE49-F238E27FC236}">
                <a16:creationId xmlns:a16="http://schemas.microsoft.com/office/drawing/2014/main" id="{45991E57-1887-4E00-8B9F-9685F5B7295C}"/>
              </a:ext>
            </a:extLst>
          </p:cNvPr>
          <p:cNvSpPr>
            <a:spLocks noGrp="1"/>
          </p:cNvSpPr>
          <p:nvPr>
            <p:ph type="title"/>
          </p:nvPr>
        </p:nvSpPr>
        <p:spPr>
          <a:xfrm>
            <a:off x="1066800" y="642594"/>
            <a:ext cx="10058400" cy="1371600"/>
          </a:xfrm>
        </p:spPr>
        <p:txBody>
          <a:bodyPr>
            <a:normAutofit/>
          </a:bodyPr>
          <a:lstStyle/>
          <a:p>
            <a:r>
              <a:rPr lang="en-US" dirty="0"/>
              <a:t>54321 panic technique</a:t>
            </a:r>
          </a:p>
        </p:txBody>
      </p:sp>
      <p:sp>
        <p:nvSpPr>
          <p:cNvPr id="3" name="Content Placeholder 2">
            <a:extLst>
              <a:ext uri="{FF2B5EF4-FFF2-40B4-BE49-F238E27FC236}">
                <a16:creationId xmlns:a16="http://schemas.microsoft.com/office/drawing/2014/main" id="{9C5FFE8C-F143-48C4-8BD3-BEB4449A17B8}"/>
              </a:ext>
            </a:extLst>
          </p:cNvPr>
          <p:cNvSpPr>
            <a:spLocks noGrp="1"/>
          </p:cNvSpPr>
          <p:nvPr>
            <p:ph idx="1"/>
          </p:nvPr>
        </p:nvSpPr>
        <p:spPr>
          <a:xfrm>
            <a:off x="1066800" y="2103120"/>
            <a:ext cx="10058400" cy="3931920"/>
          </a:xfrm>
        </p:spPr>
        <p:txBody>
          <a:bodyPr>
            <a:normAutofit/>
          </a:bodyPr>
          <a:lstStyle/>
          <a:p>
            <a:pPr>
              <a:buFont typeface="Wingdings" panose="05000000000000000000" pitchFamily="2" charset="2"/>
              <a:buChar char="§"/>
            </a:pPr>
            <a:r>
              <a:rPr lang="en-US" dirty="0"/>
              <a:t>When using this you ask the clients to identify…</a:t>
            </a:r>
          </a:p>
          <a:p>
            <a:pPr>
              <a:buFont typeface="Wingdings" panose="05000000000000000000" pitchFamily="2" charset="2"/>
              <a:buChar char="§"/>
            </a:pPr>
            <a:endParaRPr lang="en-US" dirty="0"/>
          </a:p>
          <a:p>
            <a:pPr lvl="1">
              <a:buFont typeface="Wingdings" panose="05000000000000000000" pitchFamily="2" charset="2"/>
              <a:buChar char="§"/>
            </a:pPr>
            <a:r>
              <a:rPr lang="en-US" dirty="0"/>
              <a:t>5 things you can see</a:t>
            </a:r>
          </a:p>
          <a:p>
            <a:pPr lvl="1">
              <a:buFont typeface="Wingdings" panose="05000000000000000000" pitchFamily="2" charset="2"/>
              <a:buChar char="§"/>
            </a:pPr>
            <a:r>
              <a:rPr lang="en-US" dirty="0"/>
              <a:t>4 things you can feel</a:t>
            </a:r>
          </a:p>
          <a:p>
            <a:pPr lvl="1">
              <a:buFont typeface="Wingdings" panose="05000000000000000000" pitchFamily="2" charset="2"/>
              <a:buChar char="§"/>
            </a:pPr>
            <a:r>
              <a:rPr lang="en-US" dirty="0"/>
              <a:t>3 things you can hear</a:t>
            </a:r>
          </a:p>
          <a:p>
            <a:pPr lvl="1">
              <a:buFont typeface="Wingdings" panose="05000000000000000000" pitchFamily="2" charset="2"/>
              <a:buChar char="§"/>
            </a:pPr>
            <a:r>
              <a:rPr lang="en-US" dirty="0"/>
              <a:t>2 things you can smell</a:t>
            </a:r>
          </a:p>
          <a:p>
            <a:pPr lvl="1">
              <a:buFont typeface="Wingdings" panose="05000000000000000000" pitchFamily="2" charset="2"/>
              <a:buChar char="§"/>
            </a:pPr>
            <a:r>
              <a:rPr lang="en-US" dirty="0"/>
              <a:t>1 thing you can taste</a:t>
            </a:r>
          </a:p>
        </p:txBody>
      </p:sp>
      <p:sp>
        <p:nvSpPr>
          <p:cNvPr id="12" name="Rectangle 11">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622360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1E57-1887-4E00-8B9F-9685F5B7295C}"/>
              </a:ext>
            </a:extLst>
          </p:cNvPr>
          <p:cNvSpPr>
            <a:spLocks noGrp="1"/>
          </p:cNvSpPr>
          <p:nvPr>
            <p:ph type="title"/>
          </p:nvPr>
        </p:nvSpPr>
        <p:spPr>
          <a:xfrm>
            <a:off x="676431" y="108284"/>
            <a:ext cx="10839138" cy="1782706"/>
          </a:xfrm>
        </p:spPr>
        <p:txBody>
          <a:bodyPr>
            <a:normAutofit fontScale="90000"/>
          </a:bodyPr>
          <a:lstStyle/>
          <a:p>
            <a:r>
              <a:rPr lang="en-US" sz="4600" dirty="0">
                <a:solidFill>
                  <a:srgbClr val="FFFFFF"/>
                </a:solidFill>
              </a:rPr>
              <a:t>Treatment goal: Increasing coconsciousness and communication</a:t>
            </a:r>
          </a:p>
        </p:txBody>
      </p:sp>
      <p:sp>
        <p:nvSpPr>
          <p:cNvPr id="3" name="Content Placeholder 2">
            <a:extLst>
              <a:ext uri="{FF2B5EF4-FFF2-40B4-BE49-F238E27FC236}">
                <a16:creationId xmlns:a16="http://schemas.microsoft.com/office/drawing/2014/main" id="{9C5FFE8C-F143-48C4-8BD3-BEB4449A17B8}"/>
              </a:ext>
            </a:extLst>
          </p:cNvPr>
          <p:cNvSpPr>
            <a:spLocks noGrp="1"/>
          </p:cNvSpPr>
          <p:nvPr>
            <p:ph idx="1"/>
          </p:nvPr>
        </p:nvSpPr>
        <p:spPr>
          <a:xfrm>
            <a:off x="745958" y="1792706"/>
            <a:ext cx="10646633" cy="4276878"/>
          </a:xfrm>
        </p:spPr>
        <p:txBody>
          <a:bodyPr>
            <a:normAutofit/>
          </a:bodyPr>
          <a:lstStyle/>
          <a:p>
            <a:pPr>
              <a:buFont typeface="Wingdings" panose="05000000000000000000" pitchFamily="2" charset="2"/>
              <a:buChar char="§"/>
            </a:pPr>
            <a:r>
              <a:rPr lang="en-US" sz="2800" dirty="0">
                <a:solidFill>
                  <a:srgbClr val="FFFFFF"/>
                </a:solidFill>
              </a:rPr>
              <a:t>For co-consciousness focus on communication, and positive system connection to each other.</a:t>
            </a:r>
          </a:p>
          <a:p>
            <a:pPr marL="0" indent="0">
              <a:buNone/>
            </a:pPr>
            <a:endParaRPr lang="en-US" sz="1800" dirty="0">
              <a:solidFill>
                <a:srgbClr val="FFFFFF"/>
              </a:solidFill>
            </a:endParaRPr>
          </a:p>
          <a:p>
            <a:pPr lvl="1">
              <a:buFont typeface="Wingdings" panose="05000000000000000000" pitchFamily="2" charset="2"/>
              <a:buChar char="§"/>
            </a:pPr>
            <a:r>
              <a:rPr lang="en-US" sz="2800" dirty="0">
                <a:solidFill>
                  <a:srgbClr val="FFFFFF"/>
                </a:solidFill>
              </a:rPr>
              <a:t>Dealing with jealousy.</a:t>
            </a:r>
          </a:p>
          <a:p>
            <a:pPr lvl="1">
              <a:buFont typeface="Wingdings" panose="05000000000000000000" pitchFamily="2" charset="2"/>
              <a:buChar char="§"/>
            </a:pPr>
            <a:r>
              <a:rPr lang="en-US" sz="2800" dirty="0">
                <a:solidFill>
                  <a:srgbClr val="FFFFFF"/>
                </a:solidFill>
              </a:rPr>
              <a:t>Past issues between system members</a:t>
            </a:r>
          </a:p>
          <a:p>
            <a:pPr lvl="1">
              <a:buFont typeface="Wingdings" panose="05000000000000000000" pitchFamily="2" charset="2"/>
              <a:buChar char="§"/>
            </a:pPr>
            <a:r>
              <a:rPr lang="en-US" sz="2800" dirty="0">
                <a:solidFill>
                  <a:srgbClr val="FFFFFF"/>
                </a:solidFill>
              </a:rPr>
              <a:t>Trauma experiences.</a:t>
            </a:r>
          </a:p>
          <a:p>
            <a:pPr lvl="1">
              <a:buFont typeface="Wingdings" panose="05000000000000000000" pitchFamily="2" charset="2"/>
              <a:buChar char="§"/>
            </a:pPr>
            <a:r>
              <a:rPr lang="en-US" sz="2800" dirty="0">
                <a:solidFill>
                  <a:srgbClr val="FFFFFF"/>
                </a:solidFill>
              </a:rPr>
              <a:t>Different needs based on intersectional identities such as personality, age, gender, sexual orientation, etc.</a:t>
            </a:r>
          </a:p>
          <a:p>
            <a:endParaRPr lang="en-US" sz="1500" dirty="0">
              <a:solidFill>
                <a:srgbClr val="FFFFFF"/>
              </a:solidFill>
            </a:endParaRPr>
          </a:p>
        </p:txBody>
      </p:sp>
    </p:spTree>
    <p:extLst>
      <p:ext uri="{BB962C8B-B14F-4D97-AF65-F5344CB8AC3E}">
        <p14:creationId xmlns:p14="http://schemas.microsoft.com/office/powerpoint/2010/main" val="2301200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1E57-1887-4E00-8B9F-9685F5B7295C}"/>
              </a:ext>
            </a:extLst>
          </p:cNvPr>
          <p:cNvSpPr>
            <a:spLocks noGrp="1"/>
          </p:cNvSpPr>
          <p:nvPr>
            <p:ph type="title"/>
          </p:nvPr>
        </p:nvSpPr>
        <p:spPr>
          <a:xfrm>
            <a:off x="733926" y="240633"/>
            <a:ext cx="10923359" cy="1503948"/>
          </a:xfrm>
        </p:spPr>
        <p:txBody>
          <a:bodyPr>
            <a:normAutofit fontScale="90000"/>
          </a:bodyPr>
          <a:lstStyle/>
          <a:p>
            <a:r>
              <a:rPr lang="en-US" sz="4600" dirty="0">
                <a:solidFill>
                  <a:srgbClr val="FFFFFF"/>
                </a:solidFill>
              </a:rPr>
              <a:t>Treatment goal: Increasing coconsciousness and communication</a:t>
            </a:r>
          </a:p>
        </p:txBody>
      </p:sp>
      <p:sp>
        <p:nvSpPr>
          <p:cNvPr id="3" name="Content Placeholder 2">
            <a:extLst>
              <a:ext uri="{FF2B5EF4-FFF2-40B4-BE49-F238E27FC236}">
                <a16:creationId xmlns:a16="http://schemas.microsoft.com/office/drawing/2014/main" id="{9C5FFE8C-F143-48C4-8BD3-BEB4449A17B8}"/>
              </a:ext>
            </a:extLst>
          </p:cNvPr>
          <p:cNvSpPr>
            <a:spLocks noGrp="1"/>
          </p:cNvSpPr>
          <p:nvPr>
            <p:ph idx="1"/>
          </p:nvPr>
        </p:nvSpPr>
        <p:spPr>
          <a:xfrm>
            <a:off x="733926" y="2015290"/>
            <a:ext cx="10658665" cy="4054294"/>
          </a:xfrm>
        </p:spPr>
        <p:txBody>
          <a:bodyPr>
            <a:normAutofit lnSpcReduction="10000"/>
          </a:bodyPr>
          <a:lstStyle/>
          <a:p>
            <a:pPr>
              <a:buFont typeface="Wingdings" panose="05000000000000000000" pitchFamily="2" charset="2"/>
              <a:buChar char="§"/>
            </a:pPr>
            <a:r>
              <a:rPr lang="en-US" sz="2800" dirty="0">
                <a:solidFill>
                  <a:srgbClr val="FFFFFF"/>
                </a:solidFill>
              </a:rPr>
              <a:t>Communication methods:</a:t>
            </a:r>
          </a:p>
          <a:p>
            <a:pPr marL="0" indent="0">
              <a:buNone/>
            </a:pPr>
            <a:endParaRPr lang="en-US" sz="1900" dirty="0">
              <a:solidFill>
                <a:srgbClr val="FFFFFF"/>
              </a:solidFill>
            </a:endParaRPr>
          </a:p>
          <a:p>
            <a:pPr lvl="1">
              <a:buFont typeface="Wingdings" panose="05000000000000000000" pitchFamily="2" charset="2"/>
              <a:buChar char="§"/>
            </a:pPr>
            <a:r>
              <a:rPr lang="en-US" sz="2800" dirty="0">
                <a:solidFill>
                  <a:srgbClr val="FFFFFF"/>
                </a:solidFill>
              </a:rPr>
              <a:t>Leaving notes for each other </a:t>
            </a:r>
          </a:p>
          <a:p>
            <a:pPr lvl="2">
              <a:buFont typeface="Wingdings" panose="05000000000000000000" pitchFamily="2" charset="2"/>
              <a:buChar char="§"/>
            </a:pPr>
            <a:r>
              <a:rPr lang="en-US" sz="2600" dirty="0">
                <a:solidFill>
                  <a:srgbClr val="FFFFFF"/>
                </a:solidFill>
              </a:rPr>
              <a:t>Post-its, discord, etc.</a:t>
            </a:r>
          </a:p>
          <a:p>
            <a:pPr lvl="1">
              <a:buFont typeface="Wingdings" panose="05000000000000000000" pitchFamily="2" charset="2"/>
              <a:buChar char="§"/>
            </a:pPr>
            <a:r>
              <a:rPr lang="en-US" sz="2800" dirty="0">
                <a:solidFill>
                  <a:srgbClr val="FFFFFF"/>
                </a:solidFill>
              </a:rPr>
              <a:t>Using a shared journal</a:t>
            </a:r>
          </a:p>
          <a:p>
            <a:pPr lvl="1">
              <a:buFont typeface="Wingdings" panose="05000000000000000000" pitchFamily="2" charset="2"/>
              <a:buChar char="§"/>
            </a:pPr>
            <a:r>
              <a:rPr lang="en-US" sz="2800" dirty="0">
                <a:solidFill>
                  <a:srgbClr val="FFFFFF"/>
                </a:solidFill>
              </a:rPr>
              <a:t>Talking to trusted people outside that are consistent and can relay information.</a:t>
            </a:r>
          </a:p>
          <a:p>
            <a:pPr lvl="1">
              <a:buFont typeface="Wingdings" panose="05000000000000000000" pitchFamily="2" charset="2"/>
              <a:buChar char="§"/>
            </a:pPr>
            <a:r>
              <a:rPr lang="en-US" sz="2800" dirty="0">
                <a:solidFill>
                  <a:srgbClr val="FFFFFF"/>
                </a:solidFill>
              </a:rPr>
              <a:t>Using online chat or private forums to communicate with each other.</a:t>
            </a:r>
          </a:p>
          <a:p>
            <a:endParaRPr lang="en-US" sz="1500" dirty="0">
              <a:solidFill>
                <a:srgbClr val="FFFFFF"/>
              </a:solidFill>
            </a:endParaRPr>
          </a:p>
        </p:txBody>
      </p:sp>
    </p:spTree>
    <p:extLst>
      <p:ext uri="{BB962C8B-B14F-4D97-AF65-F5344CB8AC3E}">
        <p14:creationId xmlns:p14="http://schemas.microsoft.com/office/powerpoint/2010/main" val="3627605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287BE99-CF65-4EE8-8332-D9F672A6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868680" y="642593"/>
            <a:ext cx="6281928" cy="1744183"/>
          </a:xfrm>
        </p:spPr>
        <p:txBody>
          <a:bodyPr>
            <a:normAutofit/>
          </a:bodyPr>
          <a:lstStyle/>
          <a:p>
            <a:r>
              <a:rPr lang="en-US" sz="4100" dirty="0"/>
              <a:t>Using Discord for System Communication</a:t>
            </a:r>
          </a:p>
        </p:txBody>
      </p:sp>
      <p:sp>
        <p:nvSpPr>
          <p:cNvPr id="19" name="Content Placeholder 2">
            <a:extLst>
              <a:ext uri="{FF2B5EF4-FFF2-40B4-BE49-F238E27FC236}">
                <a16:creationId xmlns:a16="http://schemas.microsoft.com/office/drawing/2014/main" id="{9CFA13C3-74CB-418D-970C-08805EC0CD69}"/>
              </a:ext>
            </a:extLst>
          </p:cNvPr>
          <p:cNvSpPr>
            <a:spLocks noGrp="1"/>
          </p:cNvSpPr>
          <p:nvPr>
            <p:ph idx="1"/>
          </p:nvPr>
        </p:nvSpPr>
        <p:spPr>
          <a:xfrm>
            <a:off x="868680" y="2386584"/>
            <a:ext cx="6281928" cy="3648456"/>
          </a:xfrm>
        </p:spPr>
        <p:txBody>
          <a:bodyPr>
            <a:normAutofit/>
          </a:bodyPr>
          <a:lstStyle/>
          <a:p>
            <a:r>
              <a:rPr lang="en-US" dirty="0"/>
              <a:t>There are other chat programs and servers, but discord is free and the easiest to utilize.</a:t>
            </a:r>
          </a:p>
          <a:p>
            <a:pPr marL="0" indent="0">
              <a:buNone/>
            </a:pPr>
            <a:endParaRPr lang="en-US" dirty="0"/>
          </a:p>
          <a:p>
            <a:pPr lvl="1"/>
            <a:r>
              <a:rPr lang="en-US" dirty="0"/>
              <a:t>Discord is a chat program which is free and allows for private servers</a:t>
            </a:r>
          </a:p>
          <a:p>
            <a:pPr lvl="2"/>
            <a:r>
              <a:rPr lang="en-US" dirty="0"/>
              <a:t>Systems can have a private chat or a full server with various rooms and locations</a:t>
            </a:r>
          </a:p>
          <a:p>
            <a:pPr lvl="2"/>
            <a:r>
              <a:rPr lang="en-US" dirty="0"/>
              <a:t>Some utilize one room as a place to post rules and may divide the server similar to the way headspace is organized</a:t>
            </a:r>
          </a:p>
          <a:p>
            <a:pPr lvl="3"/>
            <a:endParaRPr lang="en-US" dirty="0"/>
          </a:p>
          <a:p>
            <a:pPr lvl="1"/>
            <a:r>
              <a:rPr lang="en-US" dirty="0"/>
              <a:t>Plural kit is added into a server and allows for systems to express themselves better</a:t>
            </a:r>
          </a:p>
        </p:txBody>
      </p:sp>
      <p:sp>
        <p:nvSpPr>
          <p:cNvPr id="26" name="Rectangle 25">
            <a:extLst>
              <a:ext uri="{FF2B5EF4-FFF2-40B4-BE49-F238E27FC236}">
                <a16:creationId xmlns:a16="http://schemas.microsoft.com/office/drawing/2014/main" id="{811B26C9-F720-4D4A-B62E-B3A3BAD9E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763" y="381000"/>
            <a:ext cx="7112621" cy="608956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45512104-9A82-4865-BA19-8E759F17B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72A200EC-1D80-6B93-D456-D56016AC0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301" y="2386584"/>
            <a:ext cx="4094668" cy="2550116"/>
          </a:xfrm>
          <a:prstGeom prst="rect">
            <a:avLst/>
          </a:prstGeom>
        </p:spPr>
      </p:pic>
    </p:spTree>
    <p:extLst>
      <p:ext uri="{BB962C8B-B14F-4D97-AF65-F5344CB8AC3E}">
        <p14:creationId xmlns:p14="http://schemas.microsoft.com/office/powerpoint/2010/main" val="114388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689810" y="491889"/>
            <a:ext cx="10812379" cy="1629450"/>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577516" y="2121339"/>
            <a:ext cx="10812379" cy="3862365"/>
          </a:xfrm>
        </p:spPr>
        <p:txBody>
          <a:bodyPr>
            <a:noAutofit/>
          </a:bodyPr>
          <a:lstStyle/>
          <a:p>
            <a:pPr marL="0" indent="0">
              <a:buNone/>
            </a:pPr>
            <a:r>
              <a:rPr lang="en-US" b="1" dirty="0">
                <a:solidFill>
                  <a:srgbClr val="FFFFFF"/>
                </a:solidFill>
              </a:rPr>
              <a:t>DID continued.</a:t>
            </a:r>
            <a:endParaRPr lang="en-US" dirty="0">
              <a:solidFill>
                <a:srgbClr val="FFFFFF"/>
              </a:solidFill>
            </a:endParaRPr>
          </a:p>
          <a:p>
            <a:pPr>
              <a:buFont typeface="Wingdings" panose="05000000000000000000" pitchFamily="2" charset="2"/>
              <a:buChar char="§"/>
            </a:pPr>
            <a:r>
              <a:rPr lang="en-US" dirty="0">
                <a:solidFill>
                  <a:srgbClr val="FFFFFF"/>
                </a:solidFill>
              </a:rPr>
              <a:t>The symptoms cause clinically significant distress or impairment in social, occupational, or other important areas of functioning.</a:t>
            </a:r>
          </a:p>
          <a:p>
            <a:pPr>
              <a:buFont typeface="Wingdings" panose="05000000000000000000" pitchFamily="2" charset="2"/>
              <a:buChar char="§"/>
            </a:pPr>
            <a:endParaRPr lang="en-US" dirty="0">
              <a:solidFill>
                <a:srgbClr val="FFFFFF"/>
              </a:solidFill>
            </a:endParaRPr>
          </a:p>
          <a:p>
            <a:pPr>
              <a:buFont typeface="Wingdings" panose="05000000000000000000" pitchFamily="2" charset="2"/>
              <a:buChar char="§"/>
            </a:pPr>
            <a:r>
              <a:rPr lang="en-US" dirty="0">
                <a:solidFill>
                  <a:srgbClr val="FFFFFF"/>
                </a:solidFill>
              </a:rPr>
              <a:t>The disturbance is not a normal part of a broadly accepted cultural or religious practice.</a:t>
            </a:r>
          </a:p>
          <a:p>
            <a:pPr>
              <a:buFont typeface="Wingdings" panose="05000000000000000000" pitchFamily="2" charset="2"/>
              <a:buChar char="§"/>
            </a:pPr>
            <a:endParaRPr lang="en-US" dirty="0">
              <a:solidFill>
                <a:srgbClr val="FFFFFF"/>
              </a:solidFill>
            </a:endParaRPr>
          </a:p>
          <a:p>
            <a:pPr>
              <a:buFont typeface="Wingdings" panose="05000000000000000000" pitchFamily="2" charset="2"/>
              <a:buChar char="§"/>
            </a:pPr>
            <a:r>
              <a:rPr lang="en-US" dirty="0">
                <a:solidFill>
                  <a:srgbClr val="FFFFFF"/>
                </a:solidFill>
              </a:rPr>
              <a:t>Note: In children, the symptoms are not better explained by imaginary playmates or other fantasy play.</a:t>
            </a:r>
          </a:p>
          <a:p>
            <a:pPr>
              <a:buFont typeface="Wingdings" panose="05000000000000000000" pitchFamily="2" charset="2"/>
              <a:buChar char="§"/>
            </a:pPr>
            <a:endParaRPr lang="en-US" dirty="0">
              <a:solidFill>
                <a:srgbClr val="FFFFFF"/>
              </a:solidFill>
            </a:endParaRPr>
          </a:p>
          <a:p>
            <a:pPr>
              <a:buFont typeface="Wingdings" panose="05000000000000000000" pitchFamily="2" charset="2"/>
              <a:buChar char="§"/>
            </a:pPr>
            <a:r>
              <a:rPr lang="en-US" dirty="0">
                <a:solidFill>
                  <a:srgbClr val="FFFFFF"/>
                </a:solidFill>
              </a:rPr>
              <a:t>The symptoms are not attributable to the physiological effects of a substance (e.g., blackouts or chaotic behavior during alcohol intoxication) or another medical condition (e.g., complex partial seizures)</a:t>
            </a:r>
          </a:p>
          <a:p>
            <a:pPr>
              <a:buFont typeface="Wingdings" panose="05000000000000000000" pitchFamily="2" charset="2"/>
              <a:buChar char="§"/>
            </a:pPr>
            <a:endParaRPr lang="en-US" sz="1600" dirty="0">
              <a:solidFill>
                <a:srgbClr val="FFFFFF"/>
              </a:solidFill>
            </a:endParaRPr>
          </a:p>
        </p:txBody>
      </p:sp>
    </p:spTree>
    <p:extLst>
      <p:ext uri="{BB962C8B-B14F-4D97-AF65-F5344CB8AC3E}">
        <p14:creationId xmlns:p14="http://schemas.microsoft.com/office/powerpoint/2010/main" val="1259248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40A66F-3ADD-4839-8B09-009CB85FD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7DC2E2C-0686-4A5F-ACCB-AD01FD9EF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991E57-1887-4E00-8B9F-9685F5B7295C}"/>
              </a:ext>
            </a:extLst>
          </p:cNvPr>
          <p:cNvSpPr>
            <a:spLocks noGrp="1"/>
          </p:cNvSpPr>
          <p:nvPr>
            <p:ph type="title"/>
          </p:nvPr>
        </p:nvSpPr>
        <p:spPr>
          <a:xfrm>
            <a:off x="868680" y="642593"/>
            <a:ext cx="6281928" cy="1744183"/>
          </a:xfrm>
        </p:spPr>
        <p:txBody>
          <a:bodyPr>
            <a:normAutofit/>
          </a:bodyPr>
          <a:lstStyle/>
          <a:p>
            <a:r>
              <a:rPr lang="en-US" sz="3700" dirty="0"/>
              <a:t>Treatment goal: Increasing coconsciousness and communication</a:t>
            </a:r>
          </a:p>
        </p:txBody>
      </p:sp>
      <p:sp>
        <p:nvSpPr>
          <p:cNvPr id="3" name="Content Placeholder 2">
            <a:extLst>
              <a:ext uri="{FF2B5EF4-FFF2-40B4-BE49-F238E27FC236}">
                <a16:creationId xmlns:a16="http://schemas.microsoft.com/office/drawing/2014/main" id="{9C5FFE8C-F143-48C4-8BD3-BEB4449A17B8}"/>
              </a:ext>
            </a:extLst>
          </p:cNvPr>
          <p:cNvSpPr>
            <a:spLocks noGrp="1"/>
          </p:cNvSpPr>
          <p:nvPr>
            <p:ph idx="1"/>
          </p:nvPr>
        </p:nvSpPr>
        <p:spPr>
          <a:xfrm>
            <a:off x="868680" y="2386584"/>
            <a:ext cx="6281928" cy="3648456"/>
          </a:xfrm>
        </p:spPr>
        <p:txBody>
          <a:bodyPr>
            <a:normAutofit lnSpcReduction="10000"/>
          </a:bodyPr>
          <a:lstStyle/>
          <a:p>
            <a:pPr lvl="1">
              <a:buFont typeface="Arial" panose="020B0604020202020204" pitchFamily="34" charset="0"/>
              <a:buChar char="•"/>
            </a:pPr>
            <a:r>
              <a:rPr lang="en-US" sz="3200" dirty="0"/>
              <a:t>Art </a:t>
            </a:r>
          </a:p>
          <a:p>
            <a:pPr lvl="2">
              <a:buFont typeface="Arial" panose="020B0604020202020204" pitchFamily="34" charset="0"/>
              <a:buChar char="•"/>
            </a:pPr>
            <a:r>
              <a:rPr lang="en-US" sz="2800" dirty="0"/>
              <a:t>Drawing themselves</a:t>
            </a:r>
          </a:p>
          <a:p>
            <a:pPr lvl="2">
              <a:buFont typeface="Arial" panose="020B0604020202020204" pitchFamily="34" charset="0"/>
              <a:buChar char="•"/>
            </a:pPr>
            <a:r>
              <a:rPr lang="en-US" sz="2800" dirty="0"/>
              <a:t>Drawing other system members</a:t>
            </a:r>
          </a:p>
          <a:p>
            <a:pPr lvl="2">
              <a:buFont typeface="Arial" panose="020B0604020202020204" pitchFamily="34" charset="0"/>
              <a:buChar char="•"/>
            </a:pPr>
            <a:r>
              <a:rPr lang="en-US" sz="2800" dirty="0"/>
              <a:t>Drawing parts of headspace</a:t>
            </a:r>
          </a:p>
          <a:p>
            <a:pPr lvl="2">
              <a:buFont typeface="Arial" panose="020B0604020202020204" pitchFamily="34" charset="0"/>
              <a:buChar char="•"/>
            </a:pPr>
            <a:r>
              <a:rPr lang="en-US" sz="2800" dirty="0"/>
              <a:t>Showing relationships between people</a:t>
            </a:r>
          </a:p>
          <a:p>
            <a:pPr lvl="2">
              <a:buFont typeface="Arial" panose="020B0604020202020204" pitchFamily="34" charset="0"/>
              <a:buChar char="•"/>
            </a:pPr>
            <a:r>
              <a:rPr lang="en-US" sz="2800" dirty="0"/>
              <a:t>Processing trauma and more</a:t>
            </a:r>
          </a:p>
          <a:p>
            <a:pPr lvl="2">
              <a:buFont typeface="Arial" panose="020B0604020202020204" pitchFamily="34" charset="0"/>
              <a:buChar char="•"/>
            </a:pPr>
            <a:endParaRPr lang="en-US" sz="2800" dirty="0"/>
          </a:p>
        </p:txBody>
      </p:sp>
      <p:pic>
        <p:nvPicPr>
          <p:cNvPr id="5" name="Picture 4" descr="Drawings on colourful paper">
            <a:extLst>
              <a:ext uri="{FF2B5EF4-FFF2-40B4-BE49-F238E27FC236}">
                <a16:creationId xmlns:a16="http://schemas.microsoft.com/office/drawing/2014/main" id="{868D62E1-D7BD-4CBB-0625-2F923148FCCB}"/>
              </a:ext>
            </a:extLst>
          </p:cNvPr>
          <p:cNvPicPr>
            <a:picLocks noChangeAspect="1"/>
          </p:cNvPicPr>
          <p:nvPr/>
        </p:nvPicPr>
        <p:blipFill rotWithShape="1">
          <a:blip r:embed="rId2"/>
          <a:srcRect l="19534" r="39791" b="-1"/>
          <a:stretch/>
        </p:blipFill>
        <p:spPr>
          <a:xfrm>
            <a:off x="8013033" y="10"/>
            <a:ext cx="4178968" cy="6857990"/>
          </a:xfrm>
          <a:prstGeom prst="rect">
            <a:avLst/>
          </a:prstGeom>
        </p:spPr>
      </p:pic>
    </p:spTree>
    <p:extLst>
      <p:ext uri="{BB962C8B-B14F-4D97-AF65-F5344CB8AC3E}">
        <p14:creationId xmlns:p14="http://schemas.microsoft.com/office/powerpoint/2010/main" val="24455880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3C57-ED72-425A-951D-33FABBE651B2}"/>
              </a:ext>
            </a:extLst>
          </p:cNvPr>
          <p:cNvSpPr>
            <a:spLocks noGrp="1"/>
          </p:cNvSpPr>
          <p:nvPr>
            <p:ph type="title"/>
          </p:nvPr>
        </p:nvSpPr>
        <p:spPr>
          <a:xfrm>
            <a:off x="525439" y="375314"/>
            <a:ext cx="10867152" cy="1530581"/>
          </a:xfrm>
        </p:spPr>
        <p:txBody>
          <a:bodyPr>
            <a:normAutofit/>
          </a:bodyPr>
          <a:lstStyle/>
          <a:p>
            <a:r>
              <a:rPr lang="en-US" dirty="0">
                <a:solidFill>
                  <a:srgbClr val="FFFFFF"/>
                </a:solidFill>
              </a:rPr>
              <a:t>How does treatment change with each individual in the system?</a:t>
            </a:r>
          </a:p>
        </p:txBody>
      </p:sp>
      <p:sp>
        <p:nvSpPr>
          <p:cNvPr id="3" name="Content Placeholder 2">
            <a:extLst>
              <a:ext uri="{FF2B5EF4-FFF2-40B4-BE49-F238E27FC236}">
                <a16:creationId xmlns:a16="http://schemas.microsoft.com/office/drawing/2014/main" id="{79F2CD88-5216-402A-971C-AFFF72DD8B42}"/>
              </a:ext>
            </a:extLst>
          </p:cNvPr>
          <p:cNvSpPr>
            <a:spLocks noGrp="1"/>
          </p:cNvSpPr>
          <p:nvPr>
            <p:ph idx="1"/>
          </p:nvPr>
        </p:nvSpPr>
        <p:spPr>
          <a:xfrm>
            <a:off x="799409" y="1905895"/>
            <a:ext cx="10593182" cy="4137921"/>
          </a:xfrm>
        </p:spPr>
        <p:txBody>
          <a:bodyPr>
            <a:normAutofit/>
          </a:bodyPr>
          <a:lstStyle/>
          <a:p>
            <a:pPr lvl="1">
              <a:buFont typeface="Wingdings" panose="05000000000000000000" pitchFamily="2" charset="2"/>
              <a:buChar char="§"/>
            </a:pPr>
            <a:r>
              <a:rPr lang="en-US" sz="3200" dirty="0">
                <a:solidFill>
                  <a:srgbClr val="FFFFFF"/>
                </a:solidFill>
              </a:rPr>
              <a:t>Child clients with adult focused therapists.</a:t>
            </a:r>
          </a:p>
          <a:p>
            <a:pPr lvl="2">
              <a:buFont typeface="Wingdings" panose="05000000000000000000" pitchFamily="2" charset="2"/>
              <a:buChar char="§"/>
            </a:pPr>
            <a:r>
              <a:rPr lang="en-US" sz="2400" dirty="0">
                <a:solidFill>
                  <a:srgbClr val="FFFFFF"/>
                </a:solidFill>
              </a:rPr>
              <a:t>You will have to learn how to provide treatment for children and teens in order to provide appropriate therapeutic treatment.</a:t>
            </a:r>
          </a:p>
          <a:p>
            <a:pPr lvl="2">
              <a:buFont typeface="Wingdings" panose="05000000000000000000" pitchFamily="2" charset="2"/>
              <a:buChar char="§"/>
            </a:pPr>
            <a:endParaRPr lang="en-US" sz="2400" dirty="0">
              <a:solidFill>
                <a:srgbClr val="FFFFFF"/>
              </a:solidFill>
            </a:endParaRPr>
          </a:p>
          <a:p>
            <a:pPr lvl="1">
              <a:buFont typeface="Wingdings" panose="05000000000000000000" pitchFamily="2" charset="2"/>
              <a:buChar char="§"/>
            </a:pPr>
            <a:r>
              <a:rPr lang="en-US" sz="3200" dirty="0">
                <a:solidFill>
                  <a:srgbClr val="FFFFFF"/>
                </a:solidFill>
              </a:rPr>
              <a:t>Different dx, sxs and therapeutic goals</a:t>
            </a:r>
          </a:p>
          <a:p>
            <a:pPr lvl="2">
              <a:buFont typeface="Wingdings" panose="05000000000000000000" pitchFamily="2" charset="2"/>
              <a:buChar char="§"/>
            </a:pPr>
            <a:r>
              <a:rPr lang="en-US" sz="2400" dirty="0">
                <a:solidFill>
                  <a:srgbClr val="FFFFFF"/>
                </a:solidFill>
              </a:rPr>
              <a:t>What dx does each individual have?</a:t>
            </a:r>
          </a:p>
          <a:p>
            <a:pPr lvl="2">
              <a:buFont typeface="Wingdings" panose="05000000000000000000" pitchFamily="2" charset="2"/>
              <a:buChar char="§"/>
            </a:pPr>
            <a:r>
              <a:rPr lang="en-US" sz="2400" dirty="0">
                <a:solidFill>
                  <a:srgbClr val="FFFFFF"/>
                </a:solidFill>
              </a:rPr>
              <a:t>What are their sxs?</a:t>
            </a:r>
          </a:p>
          <a:p>
            <a:pPr lvl="2">
              <a:buFont typeface="Wingdings" panose="05000000000000000000" pitchFamily="2" charset="2"/>
              <a:buChar char="§"/>
            </a:pPr>
            <a:r>
              <a:rPr lang="en-US" sz="2400" dirty="0">
                <a:solidFill>
                  <a:srgbClr val="FFFFFF"/>
                </a:solidFill>
              </a:rPr>
              <a:t>What are goals for the system as a whole and each system member?</a:t>
            </a:r>
          </a:p>
        </p:txBody>
      </p:sp>
    </p:spTree>
    <p:extLst>
      <p:ext uri="{BB962C8B-B14F-4D97-AF65-F5344CB8AC3E}">
        <p14:creationId xmlns:p14="http://schemas.microsoft.com/office/powerpoint/2010/main" val="372764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3C57-ED72-425A-951D-33FABBE651B2}"/>
              </a:ext>
            </a:extLst>
          </p:cNvPr>
          <p:cNvSpPr>
            <a:spLocks noGrp="1"/>
          </p:cNvSpPr>
          <p:nvPr>
            <p:ph type="title"/>
          </p:nvPr>
        </p:nvSpPr>
        <p:spPr>
          <a:xfrm>
            <a:off x="525439" y="375314"/>
            <a:ext cx="10867152" cy="1530581"/>
          </a:xfrm>
        </p:spPr>
        <p:txBody>
          <a:bodyPr>
            <a:normAutofit/>
          </a:bodyPr>
          <a:lstStyle/>
          <a:p>
            <a:r>
              <a:rPr lang="en-US" dirty="0">
                <a:solidFill>
                  <a:srgbClr val="FFFFFF"/>
                </a:solidFill>
              </a:rPr>
              <a:t>How does treatment change with each individual in the system?</a:t>
            </a:r>
          </a:p>
        </p:txBody>
      </p:sp>
      <p:sp>
        <p:nvSpPr>
          <p:cNvPr id="3" name="Content Placeholder 2">
            <a:extLst>
              <a:ext uri="{FF2B5EF4-FFF2-40B4-BE49-F238E27FC236}">
                <a16:creationId xmlns:a16="http://schemas.microsoft.com/office/drawing/2014/main" id="{79F2CD88-5216-402A-971C-AFFF72DD8B42}"/>
              </a:ext>
            </a:extLst>
          </p:cNvPr>
          <p:cNvSpPr>
            <a:spLocks noGrp="1"/>
          </p:cNvSpPr>
          <p:nvPr>
            <p:ph idx="1"/>
          </p:nvPr>
        </p:nvSpPr>
        <p:spPr>
          <a:xfrm>
            <a:off x="799409" y="1991225"/>
            <a:ext cx="10593182" cy="4259179"/>
          </a:xfrm>
        </p:spPr>
        <p:txBody>
          <a:bodyPr>
            <a:normAutofit/>
          </a:bodyPr>
          <a:lstStyle/>
          <a:p>
            <a:pPr lvl="1">
              <a:buFont typeface="Wingdings" panose="05000000000000000000" pitchFamily="2" charset="2"/>
              <a:buChar char="§"/>
            </a:pPr>
            <a:r>
              <a:rPr lang="en-US" sz="3200" dirty="0">
                <a:solidFill>
                  <a:srgbClr val="FFFFFF"/>
                </a:solidFill>
              </a:rPr>
              <a:t>Due to various different needs, notes are very important in order to keep track of everything</a:t>
            </a:r>
          </a:p>
          <a:p>
            <a:pPr lvl="2">
              <a:buFont typeface="Wingdings" panose="05000000000000000000" pitchFamily="2" charset="2"/>
              <a:buChar char="§"/>
            </a:pPr>
            <a:r>
              <a:rPr lang="en-US" sz="2200" dirty="0">
                <a:solidFill>
                  <a:srgbClr val="FFFFFF"/>
                </a:solidFill>
              </a:rPr>
              <a:t>It’s best to identify who is out at session, what was worked on</a:t>
            </a:r>
          </a:p>
          <a:p>
            <a:pPr lvl="2">
              <a:buFont typeface="Wingdings" panose="05000000000000000000" pitchFamily="2" charset="2"/>
              <a:buChar char="§"/>
            </a:pPr>
            <a:r>
              <a:rPr lang="en-US" sz="2200" dirty="0">
                <a:solidFill>
                  <a:srgbClr val="FFFFFF"/>
                </a:solidFill>
              </a:rPr>
              <a:t>What items affect some system members more than others</a:t>
            </a:r>
          </a:p>
          <a:p>
            <a:pPr lvl="2">
              <a:buFont typeface="Wingdings" panose="05000000000000000000" pitchFamily="2" charset="2"/>
              <a:buChar char="§"/>
            </a:pPr>
            <a:r>
              <a:rPr lang="en-US" sz="2200" dirty="0">
                <a:solidFill>
                  <a:srgbClr val="FFFFFF"/>
                </a:solidFill>
              </a:rPr>
              <a:t>Also discussing confidentiality</a:t>
            </a:r>
          </a:p>
          <a:p>
            <a:pPr lvl="3">
              <a:buFont typeface="Wingdings" panose="05000000000000000000" pitchFamily="2" charset="2"/>
              <a:buChar char="§"/>
            </a:pPr>
            <a:r>
              <a:rPr lang="en-US" sz="2200" dirty="0">
                <a:solidFill>
                  <a:srgbClr val="FFFFFF"/>
                </a:solidFill>
              </a:rPr>
              <a:t>Similar to family therapy or couples, you cannot keep secrets but you can work on helping people communicate directly or working toward a communication goal</a:t>
            </a:r>
          </a:p>
          <a:p>
            <a:pPr lvl="4">
              <a:buFont typeface="Wingdings" panose="05000000000000000000" pitchFamily="2" charset="2"/>
              <a:buChar char="§"/>
            </a:pPr>
            <a:r>
              <a:rPr lang="en-US" sz="2200" dirty="0">
                <a:solidFill>
                  <a:srgbClr val="FFFFFF"/>
                </a:solidFill>
              </a:rPr>
              <a:t>This way you are not complicit in keeping a secret but instead help them reveal things to each other directly.</a:t>
            </a:r>
          </a:p>
        </p:txBody>
      </p:sp>
    </p:spTree>
    <p:extLst>
      <p:ext uri="{BB962C8B-B14F-4D97-AF65-F5344CB8AC3E}">
        <p14:creationId xmlns:p14="http://schemas.microsoft.com/office/powerpoint/2010/main" val="1472887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3C57-ED72-425A-951D-33FABBE651B2}"/>
              </a:ext>
            </a:extLst>
          </p:cNvPr>
          <p:cNvSpPr>
            <a:spLocks noGrp="1"/>
          </p:cNvSpPr>
          <p:nvPr>
            <p:ph type="title"/>
          </p:nvPr>
        </p:nvSpPr>
        <p:spPr>
          <a:xfrm>
            <a:off x="944479" y="228599"/>
            <a:ext cx="10929375" cy="1469885"/>
          </a:xfrm>
        </p:spPr>
        <p:txBody>
          <a:bodyPr>
            <a:normAutofit/>
          </a:bodyPr>
          <a:lstStyle/>
          <a:p>
            <a:r>
              <a:rPr lang="en-US" dirty="0">
                <a:solidFill>
                  <a:srgbClr val="FFFFFF"/>
                </a:solidFill>
              </a:rPr>
              <a:t>Tips for therapists</a:t>
            </a:r>
          </a:p>
        </p:txBody>
      </p:sp>
      <p:sp>
        <p:nvSpPr>
          <p:cNvPr id="3" name="Content Placeholder 2">
            <a:extLst>
              <a:ext uri="{FF2B5EF4-FFF2-40B4-BE49-F238E27FC236}">
                <a16:creationId xmlns:a16="http://schemas.microsoft.com/office/drawing/2014/main" id="{79F2CD88-5216-402A-971C-AFFF72DD8B42}"/>
              </a:ext>
            </a:extLst>
          </p:cNvPr>
          <p:cNvSpPr>
            <a:spLocks noGrp="1"/>
          </p:cNvSpPr>
          <p:nvPr>
            <p:ph idx="1"/>
          </p:nvPr>
        </p:nvSpPr>
        <p:spPr>
          <a:xfrm>
            <a:off x="944479" y="1632311"/>
            <a:ext cx="10448112" cy="4568792"/>
          </a:xfrm>
        </p:spPr>
        <p:txBody>
          <a:bodyPr>
            <a:normAutofit fontScale="92500" lnSpcReduction="10000"/>
          </a:bodyPr>
          <a:lstStyle/>
          <a:p>
            <a:pPr>
              <a:buFont typeface="Wingdings" panose="05000000000000000000" pitchFamily="2" charset="2"/>
              <a:buChar char="§"/>
            </a:pPr>
            <a:r>
              <a:rPr lang="en-US" sz="2800" dirty="0">
                <a:solidFill>
                  <a:srgbClr val="FFFFFF"/>
                </a:solidFill>
              </a:rPr>
              <a:t>Confidentiality question between people in system.</a:t>
            </a:r>
          </a:p>
          <a:p>
            <a:pPr lvl="1"/>
            <a:endParaRPr lang="en-US" sz="2400" dirty="0">
              <a:solidFill>
                <a:srgbClr val="FFFFFF"/>
              </a:solidFill>
            </a:endParaRPr>
          </a:p>
          <a:p>
            <a:pPr lvl="1"/>
            <a:r>
              <a:rPr lang="en-US" sz="2800" dirty="0">
                <a:solidFill>
                  <a:srgbClr val="FFFFFF"/>
                </a:solidFill>
              </a:rPr>
              <a:t>How will this work?</a:t>
            </a:r>
          </a:p>
          <a:p>
            <a:pPr lvl="1"/>
            <a:endParaRPr lang="en-US" sz="2800" dirty="0">
              <a:solidFill>
                <a:srgbClr val="FFFFFF"/>
              </a:solidFill>
            </a:endParaRPr>
          </a:p>
          <a:p>
            <a:pPr lvl="1"/>
            <a:r>
              <a:rPr lang="en-US" sz="2800" dirty="0">
                <a:solidFill>
                  <a:srgbClr val="FFFFFF"/>
                </a:solidFill>
              </a:rPr>
              <a:t>Does each person want privacy?</a:t>
            </a:r>
          </a:p>
          <a:p>
            <a:pPr lvl="1"/>
            <a:endParaRPr lang="en-US" sz="2800" dirty="0">
              <a:solidFill>
                <a:srgbClr val="FFFFFF"/>
              </a:solidFill>
            </a:endParaRPr>
          </a:p>
          <a:p>
            <a:pPr lvl="1"/>
            <a:r>
              <a:rPr lang="en-US" sz="2800" dirty="0">
                <a:solidFill>
                  <a:srgbClr val="FFFFFF"/>
                </a:solidFill>
              </a:rPr>
              <a:t>Is everyone in agreement that you can share info?</a:t>
            </a:r>
          </a:p>
          <a:p>
            <a:pPr lvl="2"/>
            <a:r>
              <a:rPr lang="en-US" sz="2400" dirty="0">
                <a:solidFill>
                  <a:srgbClr val="FFFFFF"/>
                </a:solidFill>
              </a:rPr>
              <a:t>What is and isn’t, ok?</a:t>
            </a:r>
          </a:p>
          <a:p>
            <a:pPr lvl="2"/>
            <a:endParaRPr lang="en-US" sz="2400" dirty="0">
              <a:solidFill>
                <a:srgbClr val="FFFFFF"/>
              </a:solidFill>
            </a:endParaRPr>
          </a:p>
          <a:p>
            <a:pPr lvl="1"/>
            <a:r>
              <a:rPr lang="en-US" sz="2800" dirty="0">
                <a:solidFill>
                  <a:srgbClr val="FFFFFF"/>
                </a:solidFill>
              </a:rPr>
              <a:t>Is there one person (or more) in the system able to hold all info or coordinate care?</a:t>
            </a:r>
          </a:p>
          <a:p>
            <a:endParaRPr lang="en-US" sz="1600" dirty="0">
              <a:solidFill>
                <a:srgbClr val="FFFFFF"/>
              </a:solidFill>
            </a:endParaRPr>
          </a:p>
        </p:txBody>
      </p:sp>
    </p:spTree>
    <p:extLst>
      <p:ext uri="{BB962C8B-B14F-4D97-AF65-F5344CB8AC3E}">
        <p14:creationId xmlns:p14="http://schemas.microsoft.com/office/powerpoint/2010/main" val="3499321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2B9B-1D05-41D5-959F-7BE792AAA3F4}"/>
              </a:ext>
            </a:extLst>
          </p:cNvPr>
          <p:cNvSpPr>
            <a:spLocks noGrp="1"/>
          </p:cNvSpPr>
          <p:nvPr>
            <p:ph type="title"/>
          </p:nvPr>
        </p:nvSpPr>
        <p:spPr>
          <a:xfrm>
            <a:off x="679438" y="234615"/>
            <a:ext cx="10833123" cy="1277379"/>
          </a:xfrm>
        </p:spPr>
        <p:txBody>
          <a:bodyPr>
            <a:normAutofit/>
          </a:bodyPr>
          <a:lstStyle/>
          <a:p>
            <a:r>
              <a:rPr lang="en-US" dirty="0">
                <a:solidFill>
                  <a:srgbClr val="FFFFFF"/>
                </a:solidFill>
              </a:rPr>
              <a:t>System size</a:t>
            </a:r>
          </a:p>
        </p:txBody>
      </p:sp>
      <p:sp>
        <p:nvSpPr>
          <p:cNvPr id="3" name="Content Placeholder 2">
            <a:extLst>
              <a:ext uri="{FF2B5EF4-FFF2-40B4-BE49-F238E27FC236}">
                <a16:creationId xmlns:a16="http://schemas.microsoft.com/office/drawing/2014/main" id="{A4A0C259-0610-4B40-879B-3CCF189E682D}"/>
              </a:ext>
            </a:extLst>
          </p:cNvPr>
          <p:cNvSpPr>
            <a:spLocks noGrp="1"/>
          </p:cNvSpPr>
          <p:nvPr>
            <p:ph idx="1"/>
          </p:nvPr>
        </p:nvSpPr>
        <p:spPr>
          <a:xfrm>
            <a:off x="679438" y="1511993"/>
            <a:ext cx="10713153" cy="4750443"/>
          </a:xfrm>
        </p:spPr>
        <p:txBody>
          <a:bodyPr>
            <a:normAutofit/>
          </a:bodyPr>
          <a:lstStyle/>
          <a:p>
            <a:pPr>
              <a:buFont typeface="Wingdings" panose="05000000000000000000" pitchFamily="2" charset="2"/>
              <a:buChar char="§"/>
            </a:pPr>
            <a:r>
              <a:rPr lang="en-US" sz="2000" dirty="0">
                <a:solidFill>
                  <a:srgbClr val="FFFFFF"/>
                </a:solidFill>
              </a:rPr>
              <a:t>How many people do you think there can be in a system?</a:t>
            </a:r>
          </a:p>
          <a:p>
            <a:pPr marL="128016" lvl="1" indent="0">
              <a:buNone/>
            </a:pPr>
            <a:endParaRPr lang="en-US" sz="2100" dirty="0">
              <a:solidFill>
                <a:srgbClr val="FFFFFF"/>
              </a:solidFill>
            </a:endParaRPr>
          </a:p>
          <a:p>
            <a:pPr>
              <a:buFont typeface="Wingdings" panose="05000000000000000000" pitchFamily="2" charset="2"/>
              <a:buChar char="§"/>
            </a:pPr>
            <a:r>
              <a:rPr lang="en-US" sz="2100" dirty="0">
                <a:solidFill>
                  <a:srgbClr val="FFFFFF"/>
                </a:solidFill>
              </a:rPr>
              <a:t>Are the amount of people linked to trauma?</a:t>
            </a:r>
            <a:endParaRPr lang="en-US" sz="2000" dirty="0">
              <a:solidFill>
                <a:srgbClr val="FFFFFF"/>
              </a:solidFill>
            </a:endParaRPr>
          </a:p>
          <a:p>
            <a:pPr>
              <a:buFont typeface="Wingdings" panose="05000000000000000000" pitchFamily="2" charset="2"/>
              <a:buChar char="§"/>
            </a:pPr>
            <a:endParaRPr lang="en-US" sz="2000" dirty="0">
              <a:solidFill>
                <a:srgbClr val="FFFFFF"/>
              </a:solidFill>
            </a:endParaRPr>
          </a:p>
          <a:p>
            <a:pPr>
              <a:buFont typeface="Wingdings" panose="05000000000000000000" pitchFamily="2" charset="2"/>
              <a:buChar char="§"/>
            </a:pPr>
            <a:r>
              <a:rPr lang="en-US" sz="2000" dirty="0">
                <a:solidFill>
                  <a:srgbClr val="FFFFFF"/>
                </a:solidFill>
              </a:rPr>
              <a:t>Avg. of 6 - under 20, but some system have hundreds (polyfragmented).</a:t>
            </a:r>
          </a:p>
          <a:p>
            <a:pPr lvl="1">
              <a:buFont typeface="Wingdings" panose="05000000000000000000" pitchFamily="2" charset="2"/>
              <a:buChar char="§"/>
            </a:pPr>
            <a:r>
              <a:rPr lang="en-US" sz="2000" dirty="0">
                <a:solidFill>
                  <a:srgbClr val="FFFFFF"/>
                </a:solidFill>
              </a:rPr>
              <a:t>Also, there may be a difference between people/individuals/alters and fragments.</a:t>
            </a:r>
          </a:p>
          <a:p>
            <a:pPr marL="0" indent="0">
              <a:buNone/>
            </a:pPr>
            <a:endParaRPr lang="en-US" sz="2000" dirty="0">
              <a:solidFill>
                <a:srgbClr val="FFFFFF"/>
              </a:solidFill>
            </a:endParaRPr>
          </a:p>
          <a:p>
            <a:pPr>
              <a:buFont typeface="Wingdings" panose="05000000000000000000" pitchFamily="2" charset="2"/>
              <a:buChar char="§"/>
            </a:pPr>
            <a:r>
              <a:rPr lang="en-US" sz="2000" dirty="0">
                <a:solidFill>
                  <a:srgbClr val="FFFFFF"/>
                </a:solidFill>
              </a:rPr>
              <a:t>As a clinician you may only see a small number of people or even just one.</a:t>
            </a:r>
          </a:p>
          <a:p>
            <a:pPr lvl="1">
              <a:buFont typeface="Wingdings" panose="05000000000000000000" pitchFamily="2" charset="2"/>
              <a:buChar char="§"/>
            </a:pPr>
            <a:r>
              <a:rPr lang="en-US" sz="2000" dirty="0">
                <a:solidFill>
                  <a:srgbClr val="FFFFFF"/>
                </a:solidFill>
              </a:rPr>
              <a:t>This does not mean the person in session is a singlet.</a:t>
            </a:r>
          </a:p>
          <a:p>
            <a:pPr lvl="1">
              <a:buFont typeface="Wingdings" panose="05000000000000000000" pitchFamily="2" charset="2"/>
              <a:buChar char="§"/>
            </a:pPr>
            <a:r>
              <a:rPr lang="en-US" sz="2000" dirty="0">
                <a:solidFill>
                  <a:srgbClr val="FFFFFF"/>
                </a:solidFill>
              </a:rPr>
              <a:t>Building trust and safety will help others in the system feel that they are able to participate in treatment if they want to.</a:t>
            </a:r>
          </a:p>
          <a:p>
            <a:pPr marL="0" indent="0">
              <a:buNone/>
            </a:pPr>
            <a:endParaRPr lang="en-US" sz="2400" dirty="0">
              <a:solidFill>
                <a:srgbClr val="FFFFFF"/>
              </a:solidFill>
            </a:endParaRPr>
          </a:p>
          <a:p>
            <a:endParaRPr lang="en-US" sz="1400" dirty="0">
              <a:solidFill>
                <a:srgbClr val="FFFFFF"/>
              </a:solidFill>
            </a:endParaRPr>
          </a:p>
          <a:p>
            <a:endParaRPr lang="en-US" sz="1400" dirty="0">
              <a:solidFill>
                <a:srgbClr val="FFFFFF"/>
              </a:solidFill>
            </a:endParaRPr>
          </a:p>
          <a:p>
            <a:endParaRPr lang="en-US" sz="1400" dirty="0">
              <a:solidFill>
                <a:srgbClr val="FFFFFF"/>
              </a:solidFill>
            </a:endParaRPr>
          </a:p>
        </p:txBody>
      </p:sp>
    </p:spTree>
    <p:extLst>
      <p:ext uri="{BB962C8B-B14F-4D97-AF65-F5344CB8AC3E}">
        <p14:creationId xmlns:p14="http://schemas.microsoft.com/office/powerpoint/2010/main" val="6359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890337" y="505326"/>
            <a:ext cx="10502254" cy="1782706"/>
          </a:xfrm>
        </p:spPr>
        <p:txBody>
          <a:bodyPr>
            <a:normAutofit/>
          </a:bodyPr>
          <a:lstStyle/>
          <a:p>
            <a:r>
              <a:rPr lang="en-US" dirty="0">
                <a:solidFill>
                  <a:srgbClr val="FFFFFF"/>
                </a:solidFill>
              </a:rPr>
              <a:t>What do you do if someone is against therapy?</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890337" y="2243889"/>
            <a:ext cx="10502254" cy="3973677"/>
          </a:xfrm>
        </p:spPr>
        <p:txBody>
          <a:bodyPr>
            <a:normAutofit fontScale="92500" lnSpcReduction="20000"/>
          </a:bodyPr>
          <a:lstStyle/>
          <a:p>
            <a:pPr>
              <a:buFont typeface="Wingdings" panose="05000000000000000000" pitchFamily="2" charset="2"/>
              <a:buChar char="§"/>
            </a:pPr>
            <a:r>
              <a:rPr lang="en-US" sz="2400" dirty="0">
                <a:solidFill>
                  <a:srgbClr val="FFFFFF"/>
                </a:solidFill>
              </a:rPr>
              <a:t>Discuss with individual person and the system as a whole about this concern.</a:t>
            </a:r>
          </a:p>
          <a:p>
            <a:pPr>
              <a:buFont typeface="Wingdings" panose="05000000000000000000" pitchFamily="2" charset="2"/>
              <a:buChar char="§"/>
            </a:pPr>
            <a:endParaRPr lang="en-US" sz="2400" dirty="0">
              <a:solidFill>
                <a:srgbClr val="FFFFFF"/>
              </a:solidFill>
            </a:endParaRPr>
          </a:p>
          <a:p>
            <a:pPr lvl="1">
              <a:buFont typeface="Wingdings" panose="05000000000000000000" pitchFamily="2" charset="2"/>
              <a:buChar char="§"/>
            </a:pPr>
            <a:r>
              <a:rPr lang="en-US" sz="2400" dirty="0">
                <a:solidFill>
                  <a:srgbClr val="FFFFFF"/>
                </a:solidFill>
              </a:rPr>
              <a:t>What would help them feel safe? (individuals and system)</a:t>
            </a:r>
          </a:p>
          <a:p>
            <a:pPr lvl="1">
              <a:buFont typeface="Wingdings" panose="05000000000000000000" pitchFamily="2" charset="2"/>
              <a:buChar char="§"/>
            </a:pPr>
            <a:endParaRPr lang="en-US" sz="2400" dirty="0">
              <a:solidFill>
                <a:srgbClr val="FFFFFF"/>
              </a:solidFill>
            </a:endParaRPr>
          </a:p>
          <a:p>
            <a:pPr lvl="1">
              <a:buFont typeface="Wingdings" panose="05000000000000000000" pitchFamily="2" charset="2"/>
              <a:buChar char="§"/>
            </a:pPr>
            <a:r>
              <a:rPr lang="en-US" sz="2400" dirty="0">
                <a:solidFill>
                  <a:srgbClr val="FFFFFF"/>
                </a:solidFill>
              </a:rPr>
              <a:t>Would they like to be involved in the future?</a:t>
            </a:r>
          </a:p>
          <a:p>
            <a:pPr lvl="2">
              <a:buFont typeface="Wingdings" panose="05000000000000000000" pitchFamily="2" charset="2"/>
              <a:buChar char="§"/>
            </a:pPr>
            <a:r>
              <a:rPr lang="en-US" sz="2000" dirty="0">
                <a:solidFill>
                  <a:srgbClr val="FFFFFF"/>
                </a:solidFill>
              </a:rPr>
              <a:t>For example, someone who does not want to be in therapy now but might later on when there is more trust.</a:t>
            </a:r>
          </a:p>
          <a:p>
            <a:pPr lvl="1">
              <a:buFont typeface="Wingdings" panose="05000000000000000000" pitchFamily="2" charset="2"/>
              <a:buChar char="§"/>
            </a:pPr>
            <a:endParaRPr lang="en-US" sz="2400" dirty="0">
              <a:solidFill>
                <a:srgbClr val="FFFFFF"/>
              </a:solidFill>
            </a:endParaRPr>
          </a:p>
          <a:p>
            <a:pPr lvl="1">
              <a:buFont typeface="Wingdings" panose="05000000000000000000" pitchFamily="2" charset="2"/>
              <a:buChar char="§"/>
            </a:pPr>
            <a:r>
              <a:rPr lang="en-US" sz="2400" dirty="0">
                <a:solidFill>
                  <a:srgbClr val="FFFFFF"/>
                </a:solidFill>
              </a:rPr>
              <a:t>Are they willing to not disrupt others who want therapy?</a:t>
            </a:r>
          </a:p>
          <a:p>
            <a:pPr lvl="2">
              <a:buFont typeface="Wingdings" panose="05000000000000000000" pitchFamily="2" charset="2"/>
              <a:buChar char="§"/>
            </a:pPr>
            <a:r>
              <a:rPr lang="en-US" sz="2000" dirty="0">
                <a:solidFill>
                  <a:srgbClr val="FFFFFF"/>
                </a:solidFill>
              </a:rPr>
              <a:t>No sabotaging therapy or causing problems to others who are interested in treatment.</a:t>
            </a:r>
          </a:p>
        </p:txBody>
      </p:sp>
    </p:spTree>
    <p:extLst>
      <p:ext uri="{BB962C8B-B14F-4D97-AF65-F5344CB8AC3E}">
        <p14:creationId xmlns:p14="http://schemas.microsoft.com/office/powerpoint/2010/main" val="865647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A0B76B-7793-4346-AAF3-0BEC24E54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10;&#10;Description automatically generated">
            <a:extLst>
              <a:ext uri="{FF2B5EF4-FFF2-40B4-BE49-F238E27FC236}">
                <a16:creationId xmlns:a16="http://schemas.microsoft.com/office/drawing/2014/main" id="{9A5E2153-1E6A-3708-CC4E-700D67F0DBB3}"/>
              </a:ext>
            </a:extLst>
          </p:cNvPr>
          <p:cNvPicPr>
            <a:picLocks noChangeAspect="1"/>
          </p:cNvPicPr>
          <p:nvPr/>
        </p:nvPicPr>
        <p:blipFill rotWithShape="1">
          <a:blip r:embed="rId2">
            <a:extLst>
              <a:ext uri="{28A0092B-C50C-407E-A947-70E740481C1C}">
                <a14:useLocalDpi xmlns:a14="http://schemas.microsoft.com/office/drawing/2010/main" val="0"/>
              </a:ext>
            </a:extLst>
          </a:blip>
          <a:srcRect l="57131" r="781" b="-1"/>
          <a:stretch/>
        </p:blipFill>
        <p:spPr>
          <a:xfrm>
            <a:off x="2" y="10"/>
            <a:ext cx="4079708" cy="6857990"/>
          </a:xfrm>
          <a:prstGeom prst="rect">
            <a:avLst/>
          </a:prstGeom>
        </p:spPr>
      </p:pic>
      <p:sp>
        <p:nvSpPr>
          <p:cNvPr id="12" name="Rectangle 11">
            <a:extLst>
              <a:ext uri="{FF2B5EF4-FFF2-40B4-BE49-F238E27FC236}">
                <a16:creationId xmlns:a16="http://schemas.microsoft.com/office/drawing/2014/main" id="{FDCC942F-4DE8-44CA-B824-B58DB1751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4965192" y="642593"/>
            <a:ext cx="6280826" cy="1746504"/>
          </a:xfrm>
        </p:spPr>
        <p:txBody>
          <a:bodyPr>
            <a:normAutofit/>
          </a:bodyPr>
          <a:lstStyle/>
          <a:p>
            <a:r>
              <a:rPr lang="en-US" sz="3700" dirty="0"/>
              <a:t>What do you do if someone is against therapy?</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4965192" y="2386584"/>
            <a:ext cx="6280826" cy="3648456"/>
          </a:xfrm>
        </p:spPr>
        <p:txBody>
          <a:bodyPr>
            <a:normAutofit/>
          </a:bodyPr>
          <a:lstStyle/>
          <a:p>
            <a:pPr>
              <a:lnSpc>
                <a:spcPct val="90000"/>
              </a:lnSpc>
              <a:buFont typeface="Wingdings" panose="05000000000000000000" pitchFamily="2" charset="2"/>
              <a:buChar char="§"/>
            </a:pPr>
            <a:r>
              <a:rPr lang="en-US" dirty="0"/>
              <a:t>Can others speak to this individual internally?</a:t>
            </a:r>
          </a:p>
          <a:p>
            <a:pPr>
              <a:lnSpc>
                <a:spcPct val="90000"/>
              </a:lnSpc>
              <a:buFont typeface="Wingdings" panose="05000000000000000000" pitchFamily="2" charset="2"/>
              <a:buChar char="§"/>
            </a:pPr>
            <a:endParaRPr lang="en-US" dirty="0"/>
          </a:p>
          <a:p>
            <a:pPr>
              <a:lnSpc>
                <a:spcPct val="90000"/>
              </a:lnSpc>
              <a:buFont typeface="Wingdings" panose="05000000000000000000" pitchFamily="2" charset="2"/>
              <a:buChar char="§"/>
            </a:pPr>
            <a:r>
              <a:rPr lang="en-US" dirty="0"/>
              <a:t>Did this person have a negative experience previously?</a:t>
            </a:r>
          </a:p>
          <a:p>
            <a:pPr lvl="1">
              <a:lnSpc>
                <a:spcPct val="90000"/>
              </a:lnSpc>
              <a:buFont typeface="Wingdings" panose="05000000000000000000" pitchFamily="2" charset="2"/>
              <a:buChar char="§"/>
            </a:pPr>
            <a:r>
              <a:rPr lang="en-US" dirty="0"/>
              <a:t>Can be helpful to process past trauma or pain in therapy with a new positive relationship?</a:t>
            </a:r>
          </a:p>
          <a:p>
            <a:pPr lvl="1">
              <a:lnSpc>
                <a:spcPct val="90000"/>
              </a:lnSpc>
              <a:buFont typeface="Wingdings" panose="05000000000000000000" pitchFamily="2" charset="2"/>
              <a:buChar char="§"/>
            </a:pPr>
            <a:endParaRPr lang="en-US" dirty="0"/>
          </a:p>
          <a:p>
            <a:pPr>
              <a:lnSpc>
                <a:spcPct val="90000"/>
              </a:lnSpc>
              <a:buFont typeface="Wingdings" panose="05000000000000000000" pitchFamily="2" charset="2"/>
              <a:buChar char="§"/>
            </a:pPr>
            <a:r>
              <a:rPr lang="en-US" dirty="0"/>
              <a:t>Are they trying to protect others in the system?</a:t>
            </a:r>
          </a:p>
          <a:p>
            <a:pPr lvl="1">
              <a:lnSpc>
                <a:spcPct val="90000"/>
              </a:lnSpc>
              <a:buFont typeface="Wingdings" panose="05000000000000000000" pitchFamily="2" charset="2"/>
              <a:buChar char="§"/>
            </a:pPr>
            <a:r>
              <a:rPr lang="en-US" dirty="0"/>
              <a:t>Fear of others getting too close and harming the system.</a:t>
            </a:r>
          </a:p>
          <a:p>
            <a:pPr lvl="1">
              <a:lnSpc>
                <a:spcPct val="90000"/>
              </a:lnSpc>
              <a:buFont typeface="Wingdings" panose="05000000000000000000" pitchFamily="2" charset="2"/>
              <a:buChar char="§"/>
            </a:pPr>
            <a:endParaRPr lang="en-US" dirty="0"/>
          </a:p>
          <a:p>
            <a:pPr>
              <a:lnSpc>
                <a:spcPct val="90000"/>
              </a:lnSpc>
              <a:buFont typeface="Wingdings" panose="05000000000000000000" pitchFamily="2" charset="2"/>
              <a:buChar char="§"/>
            </a:pPr>
            <a:r>
              <a:rPr lang="en-US" dirty="0"/>
              <a:t>Important as a therapist to remain stable, compassionate and professional through therapy.</a:t>
            </a:r>
          </a:p>
        </p:txBody>
      </p:sp>
    </p:spTree>
    <p:extLst>
      <p:ext uri="{BB962C8B-B14F-4D97-AF65-F5344CB8AC3E}">
        <p14:creationId xmlns:p14="http://schemas.microsoft.com/office/powerpoint/2010/main" val="1369249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376519"/>
            <a:ext cx="6477000" cy="1117166"/>
          </a:xfrm>
        </p:spPr>
        <p:txBody>
          <a:bodyPr>
            <a:normAutofit/>
          </a:bodyPr>
          <a:lstStyle/>
          <a:p>
            <a:r>
              <a:rPr lang="en-US" dirty="0">
                <a:solidFill>
                  <a:schemeClr val="accent1">
                    <a:lumMod val="20000"/>
                    <a:lumOff val="80000"/>
                  </a:schemeClr>
                </a:solidFill>
              </a:rPr>
              <a:t>System List</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2" y="1311442"/>
            <a:ext cx="6477000" cy="5170039"/>
          </a:xfrm>
        </p:spPr>
        <p:txBody>
          <a:bodyPr vert="horz" lIns="91440" tIns="45720" rIns="91440" bIns="45720" rtlCol="0" anchor="t">
            <a:normAutofit lnSpcReduction="10000"/>
          </a:bodyPr>
          <a:lstStyle/>
          <a:p>
            <a:pPr lvl="1"/>
            <a:r>
              <a:rPr lang="en-US" sz="2400" dirty="0">
                <a:solidFill>
                  <a:schemeClr val="tx1"/>
                </a:solidFill>
              </a:rPr>
              <a:t>A system list can include names, gender, pronouns, sexuality, interests, goals for therapy and more.</a:t>
            </a:r>
          </a:p>
          <a:p>
            <a:pPr lvl="1"/>
            <a:endParaRPr lang="en-US" sz="2000" dirty="0">
              <a:solidFill>
                <a:schemeClr val="tx1"/>
              </a:solidFill>
            </a:endParaRPr>
          </a:p>
          <a:p>
            <a:pPr lvl="1"/>
            <a:r>
              <a:rPr lang="en-US" sz="2000" dirty="0">
                <a:solidFill>
                  <a:schemeClr val="tx1"/>
                </a:solidFill>
              </a:rPr>
              <a:t>Very useful for knowing the system better</a:t>
            </a:r>
          </a:p>
          <a:p>
            <a:pPr lvl="1"/>
            <a:endParaRPr lang="en-US" sz="2000" dirty="0">
              <a:solidFill>
                <a:schemeClr val="tx1"/>
              </a:solidFill>
            </a:endParaRPr>
          </a:p>
          <a:p>
            <a:pPr lvl="1"/>
            <a:r>
              <a:rPr lang="en-US" sz="2000" dirty="0">
                <a:solidFill>
                  <a:schemeClr val="tx1"/>
                </a:solidFill>
              </a:rPr>
              <a:t>Pronouns are helpful so you can reference this when speaking to system members.</a:t>
            </a:r>
          </a:p>
          <a:p>
            <a:pPr lvl="1"/>
            <a:endParaRPr lang="en-US" sz="2000" dirty="0">
              <a:solidFill>
                <a:schemeClr val="tx1"/>
              </a:solidFill>
            </a:endParaRPr>
          </a:p>
          <a:p>
            <a:pPr lvl="1"/>
            <a:r>
              <a:rPr lang="en-US" sz="2000" dirty="0">
                <a:solidFill>
                  <a:schemeClr val="tx1"/>
                </a:solidFill>
              </a:rPr>
              <a:t>Ask the system to identify themselves when out if possible.</a:t>
            </a:r>
          </a:p>
          <a:p>
            <a:pPr lvl="2"/>
            <a:r>
              <a:rPr lang="en-US" sz="1800" dirty="0"/>
              <a:t>In telehealth may be easier due to using the name in the video chat program as a way to indicate who is out.</a:t>
            </a:r>
          </a:p>
        </p:txBody>
      </p:sp>
    </p:spTree>
    <p:extLst>
      <p:ext uri="{BB962C8B-B14F-4D97-AF65-F5344CB8AC3E}">
        <p14:creationId xmlns:p14="http://schemas.microsoft.com/office/powerpoint/2010/main" val="264128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199742" y="331187"/>
            <a:ext cx="6477000" cy="1189037"/>
          </a:xfrm>
        </p:spPr>
        <p:txBody>
          <a:bodyPr>
            <a:normAutofit/>
          </a:bodyPr>
          <a:lstStyle/>
          <a:p>
            <a:r>
              <a:rPr lang="en-US" dirty="0">
                <a:solidFill>
                  <a:schemeClr val="accent1">
                    <a:lumMod val="20000"/>
                    <a:lumOff val="80000"/>
                  </a:schemeClr>
                </a:solidFill>
              </a:rPr>
              <a:t>System List Example</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199742" y="1210235"/>
            <a:ext cx="6588846" cy="5455260"/>
          </a:xfrm>
        </p:spPr>
        <p:txBody>
          <a:bodyPr vert="horz" lIns="91440" tIns="45720" rIns="91440" bIns="45720" rtlCol="0" anchor="t">
            <a:normAutofit fontScale="70000" lnSpcReduction="20000"/>
          </a:bodyPr>
          <a:lstStyle/>
          <a:p>
            <a:pPr lvl="1"/>
            <a:r>
              <a:rPr lang="en-US" sz="2400" b="1" dirty="0">
                <a:solidFill>
                  <a:schemeClr val="tx1"/>
                </a:solidFill>
              </a:rPr>
              <a:t>Marta (she/her):</a:t>
            </a:r>
          </a:p>
          <a:p>
            <a:pPr lvl="2"/>
            <a:r>
              <a:rPr lang="en-US" sz="2600" dirty="0"/>
              <a:t>Cis, female, lesbian, 34 years old, wants to work on depression and is close to Amílcar.</a:t>
            </a:r>
          </a:p>
          <a:p>
            <a:pPr lvl="1"/>
            <a:r>
              <a:rPr lang="en-US" sz="2400" b="1" dirty="0">
                <a:solidFill>
                  <a:schemeClr val="tx1"/>
                </a:solidFill>
              </a:rPr>
              <a:t>José (he/they):</a:t>
            </a:r>
          </a:p>
          <a:p>
            <a:pPr lvl="2"/>
            <a:r>
              <a:rPr lang="en-US" sz="2600" dirty="0"/>
              <a:t>Transmale, 14 years old, questioning sexuality, wants to work on anxiety. Is close to Amílcar</a:t>
            </a:r>
          </a:p>
          <a:p>
            <a:pPr lvl="1"/>
            <a:r>
              <a:rPr lang="en-US" sz="2400" b="1" dirty="0">
                <a:solidFill>
                  <a:schemeClr val="tx1"/>
                </a:solidFill>
              </a:rPr>
              <a:t>Esperanza(she/ze):</a:t>
            </a:r>
          </a:p>
          <a:p>
            <a:pPr lvl="2"/>
            <a:r>
              <a:rPr lang="en-US" sz="2600" dirty="0"/>
              <a:t>Transwoman, straight, 43 years old, wants to work on PTSD sxs, does not feel close to most system members.</a:t>
            </a:r>
          </a:p>
          <a:p>
            <a:pPr lvl="1"/>
            <a:r>
              <a:rPr lang="en-US" sz="2400" b="1" dirty="0">
                <a:solidFill>
                  <a:schemeClr val="tx1"/>
                </a:solidFill>
              </a:rPr>
              <a:t>Paciencia (they/them):</a:t>
            </a:r>
          </a:p>
          <a:p>
            <a:pPr lvl="2"/>
            <a:r>
              <a:rPr lang="en-US" sz="2600" dirty="0"/>
              <a:t>Nonbinary, pansexual, 25 years old, wants to work on anger management, is close to Marta and Esperanza.</a:t>
            </a:r>
          </a:p>
          <a:p>
            <a:pPr lvl="1"/>
            <a:r>
              <a:rPr lang="en-US" sz="2400" b="1" dirty="0">
                <a:solidFill>
                  <a:schemeClr val="tx1"/>
                </a:solidFill>
              </a:rPr>
              <a:t>Amílcar(he/him):</a:t>
            </a:r>
          </a:p>
          <a:p>
            <a:pPr lvl="2"/>
            <a:r>
              <a:rPr lang="en-US" sz="2600" dirty="0"/>
              <a:t>Cis male, 28 years old, straight, takes care of the children in the system. Wants to work on feeling comfortable taking care of himself instead of always putting others first.</a:t>
            </a:r>
          </a:p>
        </p:txBody>
      </p:sp>
    </p:spTree>
    <p:extLst>
      <p:ext uri="{BB962C8B-B14F-4D97-AF65-F5344CB8AC3E}">
        <p14:creationId xmlns:p14="http://schemas.microsoft.com/office/powerpoint/2010/main" val="287997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1024128" y="585216"/>
            <a:ext cx="5867061" cy="1499616"/>
          </a:xfrm>
        </p:spPr>
        <p:txBody>
          <a:bodyPr>
            <a:normAutofit/>
          </a:bodyPr>
          <a:lstStyle/>
          <a:p>
            <a:r>
              <a:rPr lang="en-US" dirty="0"/>
              <a:t>Simple System Map</a:t>
            </a:r>
          </a:p>
        </p:txBody>
      </p:sp>
      <p:pic>
        <p:nvPicPr>
          <p:cNvPr id="7" name="Picture 6" descr="Diagram&#10;&#10;Description automatically generated">
            <a:extLst>
              <a:ext uri="{FF2B5EF4-FFF2-40B4-BE49-F238E27FC236}">
                <a16:creationId xmlns:a16="http://schemas.microsoft.com/office/drawing/2014/main" id="{2E9A0450-BC22-4202-9E68-52D571E5A790}"/>
              </a:ext>
            </a:extLst>
          </p:cNvPr>
          <p:cNvPicPr>
            <a:picLocks noChangeAspect="1"/>
          </p:cNvPicPr>
          <p:nvPr/>
        </p:nvPicPr>
        <p:blipFill rotWithShape="1">
          <a:blip r:embed="rId2">
            <a:extLst>
              <a:ext uri="{28A0092B-C50C-407E-A947-70E740481C1C}">
                <a14:useLocalDpi xmlns:a14="http://schemas.microsoft.com/office/drawing/2010/main" val="0"/>
              </a:ext>
            </a:extLst>
          </a:blip>
          <a:srcRect l="3648" r="5521"/>
          <a:stretch/>
        </p:blipFill>
        <p:spPr>
          <a:xfrm>
            <a:off x="908516" y="2231969"/>
            <a:ext cx="6523990" cy="4040815"/>
          </a:xfrm>
          <a:prstGeom prst="rect">
            <a:avLst/>
          </a:prstGeom>
        </p:spPr>
      </p:pic>
      <p:sp>
        <p:nvSpPr>
          <p:cNvPr id="30" name="Content Placeholder 29">
            <a:extLst>
              <a:ext uri="{FF2B5EF4-FFF2-40B4-BE49-F238E27FC236}">
                <a16:creationId xmlns:a16="http://schemas.microsoft.com/office/drawing/2014/main" id="{080D4F1E-88ED-4909-9BC8-6B8706221514}"/>
              </a:ext>
            </a:extLst>
          </p:cNvPr>
          <p:cNvSpPr>
            <a:spLocks noGrp="1"/>
          </p:cNvSpPr>
          <p:nvPr>
            <p:ph idx="1"/>
          </p:nvPr>
        </p:nvSpPr>
        <p:spPr>
          <a:xfrm>
            <a:off x="8021490" y="585216"/>
            <a:ext cx="3527043" cy="5586984"/>
          </a:xfrm>
        </p:spPr>
        <p:txBody>
          <a:bodyPr anchor="ctr">
            <a:normAutofit fontScale="92500" lnSpcReduction="20000"/>
          </a:bodyPr>
          <a:lstStyle/>
          <a:p>
            <a:pPr>
              <a:buClr>
                <a:schemeClr val="tx1"/>
              </a:buClr>
              <a:buFont typeface="Arial" panose="020B0604020202020204" pitchFamily="34" charset="0"/>
              <a:buChar char="•"/>
            </a:pPr>
            <a:r>
              <a:rPr lang="en-US" sz="2000" dirty="0"/>
              <a:t>Focus on individuals in the system</a:t>
            </a:r>
          </a:p>
          <a:p>
            <a:pPr>
              <a:buClr>
                <a:schemeClr val="tx1"/>
              </a:buClr>
              <a:buFont typeface="Arial" panose="020B0604020202020204" pitchFamily="34" charset="0"/>
              <a:buChar char="•"/>
            </a:pPr>
            <a:endParaRPr lang="en-US" sz="2000" dirty="0"/>
          </a:p>
          <a:p>
            <a:pPr>
              <a:buClr>
                <a:schemeClr val="tx1"/>
              </a:buClr>
              <a:buFont typeface="Arial" panose="020B0604020202020204" pitchFamily="34" charset="0"/>
              <a:buChar char="•"/>
            </a:pPr>
            <a:r>
              <a:rPr lang="en-US" sz="2000" dirty="0"/>
              <a:t>Relationship to each other can be shown with arrows or larger shapes encompassing people.</a:t>
            </a:r>
          </a:p>
          <a:p>
            <a:pPr>
              <a:buClr>
                <a:schemeClr val="tx1"/>
              </a:buClr>
              <a:buFont typeface="Arial" panose="020B0604020202020204" pitchFamily="34" charset="0"/>
              <a:buChar char="•"/>
            </a:pPr>
            <a:endParaRPr lang="en-US" sz="2000" dirty="0"/>
          </a:p>
          <a:p>
            <a:pPr>
              <a:buClr>
                <a:schemeClr val="tx1"/>
              </a:buClr>
              <a:buFont typeface="Arial" panose="020B0604020202020204" pitchFamily="34" charset="0"/>
              <a:buChar char="•"/>
            </a:pPr>
            <a:r>
              <a:rPr lang="en-US" sz="2000" dirty="0"/>
              <a:t>Also, can have one per person showing how they relate to everyone instead.</a:t>
            </a:r>
          </a:p>
          <a:p>
            <a:pPr>
              <a:buClr>
                <a:schemeClr val="tx1"/>
              </a:buClr>
              <a:buFont typeface="Arial" panose="020B0604020202020204" pitchFamily="34" charset="0"/>
              <a:buChar char="•"/>
            </a:pPr>
            <a:endParaRPr lang="en-US" sz="2000" dirty="0"/>
          </a:p>
          <a:p>
            <a:pPr>
              <a:buClr>
                <a:schemeClr val="tx1"/>
              </a:buClr>
              <a:buFont typeface="Arial" panose="020B0604020202020204" pitchFamily="34" charset="0"/>
              <a:buChar char="•"/>
            </a:pPr>
            <a:r>
              <a:rPr lang="en-US" sz="2000" dirty="0"/>
              <a:t>Can also use a genogram or similar device for this type of system map.</a:t>
            </a:r>
          </a:p>
          <a:p>
            <a:pPr>
              <a:buClr>
                <a:schemeClr val="tx1"/>
              </a:buClr>
              <a:buFont typeface="Arial" panose="020B0604020202020204" pitchFamily="34" charset="0"/>
              <a:buChar char="•"/>
            </a:pPr>
            <a:endParaRPr lang="en-US" sz="2000" dirty="0"/>
          </a:p>
          <a:p>
            <a:pPr>
              <a:buClr>
                <a:schemeClr val="tx1"/>
              </a:buClr>
              <a:buFont typeface="Arial" panose="020B0604020202020204" pitchFamily="34" charset="0"/>
              <a:buChar char="•"/>
            </a:pPr>
            <a:r>
              <a:rPr lang="en-US" sz="2000" dirty="0"/>
              <a:t>This example was created with google jam board</a:t>
            </a:r>
          </a:p>
        </p:txBody>
      </p:sp>
    </p:spTree>
    <p:extLst>
      <p:ext uri="{BB962C8B-B14F-4D97-AF65-F5344CB8AC3E}">
        <p14:creationId xmlns:p14="http://schemas.microsoft.com/office/powerpoint/2010/main" val="35168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589552" y="593549"/>
            <a:ext cx="10960764" cy="1694482"/>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589552" y="2288031"/>
            <a:ext cx="10960764" cy="4016515"/>
          </a:xfrm>
        </p:spPr>
        <p:txBody>
          <a:bodyPr>
            <a:noAutofit/>
          </a:bodyPr>
          <a:lstStyle/>
          <a:p>
            <a:r>
              <a:rPr lang="en-US" sz="2400" b="1" dirty="0">
                <a:solidFill>
                  <a:srgbClr val="FFFFFF"/>
                </a:solidFill>
              </a:rPr>
              <a:t>Dissociative Amnesia 300.12 (F44.0)</a:t>
            </a:r>
          </a:p>
          <a:p>
            <a:pPr>
              <a:buFont typeface="Wingdings" panose="05000000000000000000" pitchFamily="2" charset="2"/>
              <a:buChar char="§"/>
            </a:pPr>
            <a:endParaRPr lang="en-US" sz="2400" b="1" dirty="0">
              <a:solidFill>
                <a:srgbClr val="FFFFFF"/>
              </a:solidFill>
            </a:endParaRPr>
          </a:p>
          <a:p>
            <a:pPr>
              <a:buFont typeface="Wingdings" panose="05000000000000000000" pitchFamily="2" charset="2"/>
              <a:buChar char="§"/>
            </a:pPr>
            <a:r>
              <a:rPr lang="en-US" sz="2400" dirty="0">
                <a:solidFill>
                  <a:srgbClr val="FFFFFF"/>
                </a:solidFill>
              </a:rPr>
              <a:t>An inability to recall important autobiographical information, usually of a traumatic or stressful nature, that is inconsistent with ordinary forgetting.</a:t>
            </a:r>
          </a:p>
          <a:p>
            <a:pPr lvl="1">
              <a:buFont typeface="Wingdings" panose="05000000000000000000" pitchFamily="2" charset="2"/>
              <a:buChar char="§"/>
            </a:pPr>
            <a:r>
              <a:rPr lang="en-US" sz="2000" dirty="0">
                <a:solidFill>
                  <a:srgbClr val="FFFFFF"/>
                </a:solidFill>
              </a:rPr>
              <a:t>Note: Dissociative amnesia most often consists of localized or selective amnesia for a specific event or events; or generalized amnesia for identity and life history.</a:t>
            </a:r>
          </a:p>
          <a:p>
            <a:pPr>
              <a:buFont typeface="Wingdings" panose="05000000000000000000" pitchFamily="2" charset="2"/>
              <a:buChar char="§"/>
            </a:pPr>
            <a:endParaRPr lang="en-US" sz="2400" dirty="0">
              <a:solidFill>
                <a:srgbClr val="FFFFFF"/>
              </a:solidFill>
            </a:endParaRPr>
          </a:p>
          <a:p>
            <a:pPr>
              <a:buFont typeface="Wingdings" panose="05000000000000000000" pitchFamily="2" charset="2"/>
              <a:buChar char="§"/>
            </a:pPr>
            <a:r>
              <a:rPr lang="en-US" sz="2400" dirty="0">
                <a:solidFill>
                  <a:srgbClr val="FFFFFF"/>
                </a:solidFill>
              </a:rPr>
              <a:t>The symptoms cause clinically significant distress or impairment in social, occupational, or other important areas of functioning.</a:t>
            </a:r>
          </a:p>
        </p:txBody>
      </p:sp>
    </p:spTree>
    <p:extLst>
      <p:ext uri="{BB962C8B-B14F-4D97-AF65-F5344CB8AC3E}">
        <p14:creationId xmlns:p14="http://schemas.microsoft.com/office/powerpoint/2010/main" val="1045004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786284" y="427468"/>
            <a:ext cx="10649731" cy="1499616"/>
          </a:xfrm>
        </p:spPr>
        <p:txBody>
          <a:bodyPr>
            <a:normAutofit/>
          </a:bodyPr>
          <a:lstStyle/>
          <a:p>
            <a:r>
              <a:rPr lang="en-US" dirty="0">
                <a:solidFill>
                  <a:srgbClr val="FFFFFF"/>
                </a:solidFill>
              </a:rPr>
              <a:t>Map of headspace</a:t>
            </a:r>
          </a:p>
        </p:txBody>
      </p:sp>
      <p:sp>
        <p:nvSpPr>
          <p:cNvPr id="19" name="Content Placeholder 2">
            <a:extLst>
              <a:ext uri="{FF2B5EF4-FFF2-40B4-BE49-F238E27FC236}">
                <a16:creationId xmlns:a16="http://schemas.microsoft.com/office/drawing/2014/main" id="{9CFA13C3-74CB-418D-970C-08805EC0CD69}"/>
              </a:ext>
            </a:extLst>
          </p:cNvPr>
          <p:cNvSpPr>
            <a:spLocks noGrp="1"/>
          </p:cNvSpPr>
          <p:nvPr>
            <p:ph idx="1"/>
          </p:nvPr>
        </p:nvSpPr>
        <p:spPr>
          <a:xfrm>
            <a:off x="742860" y="2045368"/>
            <a:ext cx="10649731" cy="4049313"/>
          </a:xfrm>
        </p:spPr>
        <p:txBody>
          <a:bodyPr>
            <a:noAutofit/>
          </a:bodyPr>
          <a:lstStyle/>
          <a:p>
            <a:pPr>
              <a:buFont typeface="Arial" panose="020B0604020202020204" pitchFamily="34" charset="0"/>
              <a:buChar char="•"/>
            </a:pPr>
            <a:r>
              <a:rPr lang="en-US" sz="2000" dirty="0">
                <a:solidFill>
                  <a:srgbClr val="FFFFFF"/>
                </a:solidFill>
              </a:rPr>
              <a:t>Have the clients either draw a map of all of headspace or pick a portion if that would be too large.</a:t>
            </a:r>
          </a:p>
          <a:p>
            <a:pPr>
              <a:buFont typeface="Arial" panose="020B0604020202020204" pitchFamily="34" charset="0"/>
              <a:buChar char="•"/>
            </a:pPr>
            <a:endParaRPr lang="en-US" sz="2000" dirty="0">
              <a:solidFill>
                <a:srgbClr val="FFFFFF"/>
              </a:solidFill>
            </a:endParaRPr>
          </a:p>
          <a:p>
            <a:pPr>
              <a:buFont typeface="Arial" panose="020B0604020202020204" pitchFamily="34" charset="0"/>
              <a:buChar char="•"/>
            </a:pPr>
            <a:r>
              <a:rPr lang="en-US" sz="2000" dirty="0">
                <a:solidFill>
                  <a:srgbClr val="FFFFFF"/>
                </a:solidFill>
              </a:rPr>
              <a:t>They can focus on locations, houses, topography.</a:t>
            </a:r>
          </a:p>
          <a:p>
            <a:pPr>
              <a:buFont typeface="Arial" panose="020B0604020202020204" pitchFamily="34" charset="0"/>
              <a:buChar char="•"/>
            </a:pPr>
            <a:endParaRPr lang="en-US" sz="2000" dirty="0">
              <a:solidFill>
                <a:srgbClr val="FFFFFF"/>
              </a:solidFill>
            </a:endParaRPr>
          </a:p>
          <a:p>
            <a:pPr>
              <a:buFont typeface="Arial" panose="020B0604020202020204" pitchFamily="34" charset="0"/>
              <a:buChar char="•"/>
            </a:pPr>
            <a:r>
              <a:rPr lang="en-US" sz="2000" dirty="0">
                <a:solidFill>
                  <a:srgbClr val="FFFFFF"/>
                </a:solidFill>
              </a:rPr>
              <a:t>Important to note who lives where, and if locations are based on places in the clients’ life.</a:t>
            </a:r>
          </a:p>
          <a:p>
            <a:pPr>
              <a:buFont typeface="Arial" panose="020B0604020202020204" pitchFamily="34" charset="0"/>
              <a:buChar char="•"/>
            </a:pPr>
            <a:endParaRPr lang="en-US" sz="2000" dirty="0">
              <a:solidFill>
                <a:srgbClr val="FFFFFF"/>
              </a:solidFill>
            </a:endParaRPr>
          </a:p>
          <a:p>
            <a:pPr>
              <a:buFont typeface="Arial" panose="020B0604020202020204" pitchFamily="34" charset="0"/>
              <a:buChar char="•"/>
            </a:pPr>
            <a:r>
              <a:rPr lang="en-US" sz="2000" dirty="0">
                <a:solidFill>
                  <a:srgbClr val="FFFFFF"/>
                </a:solidFill>
              </a:rPr>
              <a:t>Have places changed in the way they look? Or how they feel?</a:t>
            </a:r>
            <a:endParaRPr lang="en-US" sz="1400" dirty="0">
              <a:solidFill>
                <a:srgbClr val="FFFFFF"/>
              </a:solidFill>
            </a:endParaRPr>
          </a:p>
        </p:txBody>
      </p:sp>
    </p:spTree>
    <p:extLst>
      <p:ext uri="{BB962C8B-B14F-4D97-AF65-F5344CB8AC3E}">
        <p14:creationId xmlns:p14="http://schemas.microsoft.com/office/powerpoint/2010/main" val="34866973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B545C88-6A10-41E0-9679-026C5281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4"/>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ap&#10;&#10;Description automatically generated">
            <a:extLst>
              <a:ext uri="{FF2B5EF4-FFF2-40B4-BE49-F238E27FC236}">
                <a16:creationId xmlns:a16="http://schemas.microsoft.com/office/drawing/2014/main" id="{44D827F0-76FB-475F-98BA-E37C6271F4CA}"/>
              </a:ext>
            </a:extLst>
          </p:cNvPr>
          <p:cNvPicPr>
            <a:picLocks noChangeAspect="1"/>
          </p:cNvPicPr>
          <p:nvPr/>
        </p:nvPicPr>
        <p:blipFill rotWithShape="1">
          <a:blip r:embed="rId3">
            <a:extLst>
              <a:ext uri="{28A0092B-C50C-407E-A947-70E740481C1C}">
                <a14:useLocalDpi xmlns:a14="http://schemas.microsoft.com/office/drawing/2010/main" val="0"/>
              </a:ext>
            </a:extLst>
          </a:blip>
          <a:srcRect r="-1" b="825"/>
          <a:stretch/>
        </p:blipFill>
        <p:spPr>
          <a:xfrm>
            <a:off x="410122" y="374904"/>
            <a:ext cx="8212114" cy="6108192"/>
          </a:xfrm>
          <a:prstGeom prst="rect">
            <a:avLst/>
          </a:prstGeom>
        </p:spPr>
      </p:pic>
      <p:sp>
        <p:nvSpPr>
          <p:cNvPr id="37" name="Rectangle 36">
            <a:extLst>
              <a:ext uri="{FF2B5EF4-FFF2-40B4-BE49-F238E27FC236}">
                <a16:creationId xmlns:a16="http://schemas.microsoft.com/office/drawing/2014/main" id="{74B63CBE-2162-4233-B8D1-F01182D39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374904"/>
            <a:ext cx="2783379" cy="610819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9201753" y="612843"/>
            <a:ext cx="2432528" cy="1499738"/>
          </a:xfrm>
        </p:spPr>
        <p:txBody>
          <a:bodyPr anchor="b">
            <a:normAutofit/>
          </a:bodyPr>
          <a:lstStyle/>
          <a:p>
            <a:r>
              <a:rPr lang="en-US" sz="2400" dirty="0">
                <a:solidFill>
                  <a:srgbClr val="FFFFFF"/>
                </a:solidFill>
              </a:rPr>
              <a:t>Example of a map with topography and locations</a:t>
            </a:r>
          </a:p>
        </p:txBody>
      </p:sp>
      <p:sp>
        <p:nvSpPr>
          <p:cNvPr id="30" name="Content Placeholder 29">
            <a:extLst>
              <a:ext uri="{FF2B5EF4-FFF2-40B4-BE49-F238E27FC236}">
                <a16:creationId xmlns:a16="http://schemas.microsoft.com/office/drawing/2014/main" id="{8120F573-C45F-49F2-AE06-4A333B29FB89}"/>
              </a:ext>
            </a:extLst>
          </p:cNvPr>
          <p:cNvSpPr>
            <a:spLocks noGrp="1"/>
          </p:cNvSpPr>
          <p:nvPr>
            <p:ph idx="1"/>
          </p:nvPr>
        </p:nvSpPr>
        <p:spPr>
          <a:xfrm>
            <a:off x="9201753" y="2149813"/>
            <a:ext cx="2432527" cy="4046706"/>
          </a:xfrm>
        </p:spPr>
        <p:txBody>
          <a:bodyPr>
            <a:normAutofit/>
          </a:bodyPr>
          <a:lstStyle/>
          <a:p>
            <a:pPr>
              <a:buFont typeface="Arial" panose="020B0604020202020204" pitchFamily="34" charset="0"/>
              <a:buChar char="•"/>
            </a:pPr>
            <a:endParaRPr lang="en-US" sz="1400" dirty="0">
              <a:solidFill>
                <a:srgbClr val="FFFFFF"/>
              </a:solidFill>
            </a:endParaRPr>
          </a:p>
          <a:p>
            <a:pPr>
              <a:buFont typeface="Arial" panose="020B0604020202020204" pitchFamily="34" charset="0"/>
              <a:buChar char="•"/>
            </a:pPr>
            <a:endParaRPr lang="en-US" sz="1400" dirty="0">
              <a:solidFill>
                <a:srgbClr val="FFFFFF"/>
              </a:solidFill>
            </a:endParaRPr>
          </a:p>
          <a:p>
            <a:pPr>
              <a:buFont typeface="Arial" panose="020B0604020202020204" pitchFamily="34" charset="0"/>
              <a:buChar char="•"/>
            </a:pPr>
            <a:r>
              <a:rPr lang="en-US" sz="1400" dirty="0">
                <a:solidFill>
                  <a:srgbClr val="FFFFFF"/>
                </a:solidFill>
              </a:rPr>
              <a:t>Can show more clearly how headspace looks and where people are located.</a:t>
            </a:r>
          </a:p>
          <a:p>
            <a:pPr>
              <a:buFont typeface="Arial" panose="020B0604020202020204" pitchFamily="34" charset="0"/>
              <a:buChar char="•"/>
            </a:pPr>
            <a:endParaRPr lang="en-US" sz="1400" dirty="0">
              <a:solidFill>
                <a:srgbClr val="FFFFFF"/>
              </a:solidFill>
            </a:endParaRPr>
          </a:p>
          <a:p>
            <a:pPr>
              <a:buFont typeface="Arial" panose="020B0604020202020204" pitchFamily="34" charset="0"/>
              <a:buChar char="•"/>
            </a:pPr>
            <a:r>
              <a:rPr lang="en-US" sz="1400" dirty="0">
                <a:solidFill>
                  <a:srgbClr val="FFFFFF"/>
                </a:solidFill>
              </a:rPr>
              <a:t>This one was created in inkarnate.</a:t>
            </a:r>
          </a:p>
          <a:p>
            <a:pPr lvl="1">
              <a:buFont typeface="Arial" panose="020B0604020202020204" pitchFamily="34" charset="0"/>
              <a:buChar char="•"/>
            </a:pPr>
            <a:r>
              <a:rPr lang="en-US" sz="1400" dirty="0">
                <a:solidFill>
                  <a:srgbClr val="FFFFFF"/>
                </a:solidFill>
              </a:rPr>
              <a:t>Other online programs exist</a:t>
            </a:r>
          </a:p>
          <a:p>
            <a:pPr>
              <a:buFont typeface="Arial" panose="020B0604020202020204" pitchFamily="34" charset="0"/>
              <a:buChar char="•"/>
            </a:pPr>
            <a:endParaRPr lang="en-US" sz="1400" dirty="0">
              <a:solidFill>
                <a:srgbClr val="FFFFFF"/>
              </a:solidFill>
            </a:endParaRPr>
          </a:p>
          <a:p>
            <a:pPr>
              <a:buFont typeface="Arial" panose="020B0604020202020204" pitchFamily="34" charset="0"/>
              <a:buChar char="•"/>
            </a:pPr>
            <a:r>
              <a:rPr lang="en-US" sz="1400" dirty="0">
                <a:solidFill>
                  <a:srgbClr val="FFFFFF"/>
                </a:solidFill>
              </a:rPr>
              <a:t>Or can be done with paper and art supplies </a:t>
            </a:r>
          </a:p>
          <a:p>
            <a:pPr>
              <a:buFont typeface="Arial" panose="020B0604020202020204" pitchFamily="34" charset="0"/>
              <a:buChar char="•"/>
            </a:pPr>
            <a:endParaRPr lang="en-US" sz="1400" dirty="0">
              <a:solidFill>
                <a:srgbClr val="FFFFFF"/>
              </a:solidFill>
            </a:endParaRPr>
          </a:p>
          <a:p>
            <a:pPr>
              <a:buFont typeface="Wingdings" panose="05000000000000000000" pitchFamily="2" charset="2"/>
              <a:buChar char="§"/>
            </a:pPr>
            <a:endParaRPr lang="en-US" sz="1400" dirty="0">
              <a:solidFill>
                <a:srgbClr val="FFFFFF"/>
              </a:solidFill>
            </a:endParaRPr>
          </a:p>
          <a:p>
            <a:pPr>
              <a:buFont typeface="Wingdings" panose="05000000000000000000" pitchFamily="2" charset="2"/>
              <a:buChar char="§"/>
            </a:pPr>
            <a:endParaRPr lang="en-US" sz="1400" dirty="0">
              <a:solidFill>
                <a:srgbClr val="FFFFFF"/>
              </a:solidFill>
            </a:endParaRPr>
          </a:p>
        </p:txBody>
      </p:sp>
    </p:spTree>
    <p:extLst>
      <p:ext uri="{BB962C8B-B14F-4D97-AF65-F5344CB8AC3E}">
        <p14:creationId xmlns:p14="http://schemas.microsoft.com/office/powerpoint/2010/main" val="1310330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4C03-456D-0ADA-72FA-F1326638F1D9}"/>
              </a:ext>
            </a:extLst>
          </p:cNvPr>
          <p:cNvSpPr>
            <a:spLocks noGrp="1"/>
          </p:cNvSpPr>
          <p:nvPr>
            <p:ph type="title"/>
          </p:nvPr>
        </p:nvSpPr>
        <p:spPr/>
        <p:txBody>
          <a:bodyPr/>
          <a:lstStyle/>
          <a:p>
            <a:r>
              <a:rPr lang="en-US" dirty="0"/>
              <a:t>Case presentation</a:t>
            </a:r>
          </a:p>
        </p:txBody>
      </p:sp>
      <p:sp>
        <p:nvSpPr>
          <p:cNvPr id="3" name="Text Placeholder 2">
            <a:extLst>
              <a:ext uri="{FF2B5EF4-FFF2-40B4-BE49-F238E27FC236}">
                <a16:creationId xmlns:a16="http://schemas.microsoft.com/office/drawing/2014/main" id="{C4AA6112-D08B-6BEE-42F9-886D8AC4438C}"/>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4156559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7897-6958-42CF-A0DD-69DDB6DEC3D4}"/>
              </a:ext>
            </a:extLst>
          </p:cNvPr>
          <p:cNvSpPr>
            <a:spLocks noGrp="1"/>
          </p:cNvSpPr>
          <p:nvPr>
            <p:ph type="title"/>
          </p:nvPr>
        </p:nvSpPr>
        <p:spPr>
          <a:xfrm>
            <a:off x="677334" y="624973"/>
            <a:ext cx="10837332" cy="709246"/>
          </a:xfrm>
        </p:spPr>
        <p:txBody>
          <a:bodyPr>
            <a:normAutofit fontScale="90000"/>
          </a:bodyPr>
          <a:lstStyle/>
          <a:p>
            <a:pPr algn="ctr"/>
            <a:r>
              <a:rPr lang="en-US" dirty="0"/>
              <a:t>Vignette</a:t>
            </a:r>
          </a:p>
        </p:txBody>
      </p:sp>
      <p:sp>
        <p:nvSpPr>
          <p:cNvPr id="3" name="Content Placeholder 2">
            <a:extLst>
              <a:ext uri="{FF2B5EF4-FFF2-40B4-BE49-F238E27FC236}">
                <a16:creationId xmlns:a16="http://schemas.microsoft.com/office/drawing/2014/main" id="{46D2311B-B5C2-43D8-9668-558BC961132C}"/>
              </a:ext>
            </a:extLst>
          </p:cNvPr>
          <p:cNvSpPr>
            <a:spLocks noGrp="1"/>
          </p:cNvSpPr>
          <p:nvPr>
            <p:ph idx="1"/>
          </p:nvPr>
        </p:nvSpPr>
        <p:spPr>
          <a:xfrm>
            <a:off x="677334" y="1739899"/>
            <a:ext cx="10837332" cy="4241801"/>
          </a:xfrm>
        </p:spPr>
        <p:txBody>
          <a:bodyPr>
            <a:normAutofit/>
          </a:bodyPr>
          <a:lstStyle/>
          <a:p>
            <a:r>
              <a:rPr lang="en-US" dirty="0"/>
              <a:t>You have started to work with a client who says they were recently diagnosed with DID by a different clinician. They want to know the differences between different dissociative disorders to understand their experience better. They are unsure how to process this information and how the diagnosis applies to them.</a:t>
            </a:r>
          </a:p>
          <a:p>
            <a:r>
              <a:rPr lang="en-US" dirty="0"/>
              <a:t>However, when you speak to them, they discuss various people in the system, always feeling like an “us” since childhood, and having conversations with other “insiders”. </a:t>
            </a:r>
          </a:p>
          <a:p>
            <a:endParaRPr lang="en-US" dirty="0"/>
          </a:p>
          <a:p>
            <a:r>
              <a:rPr lang="en-US" dirty="0"/>
              <a:t>They also wish to pursue gender affirming therapy but are concerned about this diagnosis impacting their ability to get approved. They are unsure of their gender or sexual identity individually and as a system. However, they are AMAB and feel that as a whole they would be more comfortable being able to present as a woman.</a:t>
            </a:r>
          </a:p>
          <a:p>
            <a:pPr marL="0" indent="0">
              <a:buNone/>
            </a:pPr>
            <a:endParaRPr lang="en-US" dirty="0"/>
          </a:p>
          <a:p>
            <a:r>
              <a:rPr lang="en-US" dirty="0"/>
              <a:t>They deny any SI/HI or substance use.</a:t>
            </a:r>
          </a:p>
          <a:p>
            <a:pPr marL="0" indent="0">
              <a:buNone/>
            </a:pPr>
            <a:endParaRPr lang="en-US" dirty="0"/>
          </a:p>
        </p:txBody>
      </p:sp>
    </p:spTree>
    <p:extLst>
      <p:ext uri="{BB962C8B-B14F-4D97-AF65-F5344CB8AC3E}">
        <p14:creationId xmlns:p14="http://schemas.microsoft.com/office/powerpoint/2010/main" val="3265020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7897-6958-42CF-A0DD-69DDB6DEC3D4}"/>
              </a:ext>
            </a:extLst>
          </p:cNvPr>
          <p:cNvSpPr>
            <a:spLocks noGrp="1"/>
          </p:cNvSpPr>
          <p:nvPr>
            <p:ph type="title"/>
          </p:nvPr>
        </p:nvSpPr>
        <p:spPr>
          <a:xfrm>
            <a:off x="637076" y="655608"/>
            <a:ext cx="10979829" cy="407930"/>
          </a:xfrm>
        </p:spPr>
        <p:txBody>
          <a:bodyPr>
            <a:normAutofit fontScale="90000"/>
          </a:bodyPr>
          <a:lstStyle/>
          <a:p>
            <a:pPr algn="ctr"/>
            <a:r>
              <a:rPr lang="en-US" dirty="0"/>
              <a:t>Vignette Questions for Discussion</a:t>
            </a:r>
          </a:p>
        </p:txBody>
      </p:sp>
      <p:sp>
        <p:nvSpPr>
          <p:cNvPr id="3" name="Content Placeholder 2">
            <a:extLst>
              <a:ext uri="{FF2B5EF4-FFF2-40B4-BE49-F238E27FC236}">
                <a16:creationId xmlns:a16="http://schemas.microsoft.com/office/drawing/2014/main" id="{46D2311B-B5C2-43D8-9668-558BC961132C}"/>
              </a:ext>
            </a:extLst>
          </p:cNvPr>
          <p:cNvSpPr>
            <a:spLocks noGrp="1"/>
          </p:cNvSpPr>
          <p:nvPr>
            <p:ph idx="1"/>
          </p:nvPr>
        </p:nvSpPr>
        <p:spPr>
          <a:xfrm>
            <a:off x="677333" y="1371361"/>
            <a:ext cx="10939572" cy="4686540"/>
          </a:xfrm>
        </p:spPr>
        <p:txBody>
          <a:bodyPr>
            <a:normAutofit/>
          </a:bodyPr>
          <a:lstStyle/>
          <a:p>
            <a:r>
              <a:rPr lang="en-US" dirty="0"/>
              <a:t>What questions do you have about this case?</a:t>
            </a:r>
          </a:p>
          <a:p>
            <a:endParaRPr lang="en-US" dirty="0"/>
          </a:p>
          <a:p>
            <a:r>
              <a:rPr lang="en-US" dirty="0"/>
              <a:t>What diagnosis would you give this client?</a:t>
            </a:r>
          </a:p>
          <a:p>
            <a:endParaRPr lang="en-US" dirty="0"/>
          </a:p>
          <a:p>
            <a:r>
              <a:rPr lang="en-US" dirty="0"/>
              <a:t>How would you explain the different dissociative diagnosis to this client?</a:t>
            </a:r>
          </a:p>
          <a:p>
            <a:endParaRPr lang="en-US" dirty="0"/>
          </a:p>
          <a:p>
            <a:r>
              <a:rPr lang="en-US" dirty="0"/>
              <a:t>What are your concerns? Any risk factors?</a:t>
            </a:r>
          </a:p>
          <a:p>
            <a:endParaRPr lang="en-US" dirty="0"/>
          </a:p>
          <a:p>
            <a:r>
              <a:rPr lang="en-US" dirty="0"/>
              <a:t>What would be your treatment plan and treatment goals?</a:t>
            </a:r>
          </a:p>
          <a:p>
            <a:endParaRPr lang="en-US" dirty="0"/>
          </a:p>
          <a:p>
            <a:r>
              <a:rPr lang="en-US" dirty="0"/>
              <a:t>How would it be for you to work with this client?</a:t>
            </a:r>
          </a:p>
        </p:txBody>
      </p:sp>
    </p:spTree>
    <p:extLst>
      <p:ext uri="{BB962C8B-B14F-4D97-AF65-F5344CB8AC3E}">
        <p14:creationId xmlns:p14="http://schemas.microsoft.com/office/powerpoint/2010/main" val="24609748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963890-012A-4A3F-8119-D30F8856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iagram&#10;&#10;Description automatically generated">
            <a:extLst>
              <a:ext uri="{FF2B5EF4-FFF2-40B4-BE49-F238E27FC236}">
                <a16:creationId xmlns:a16="http://schemas.microsoft.com/office/drawing/2014/main" id="{89A33D94-5391-E407-37E7-2FC9A39D6AEA}"/>
              </a:ext>
            </a:extLst>
          </p:cNvPr>
          <p:cNvPicPr>
            <a:picLocks noChangeAspect="1"/>
          </p:cNvPicPr>
          <p:nvPr/>
        </p:nvPicPr>
        <p:blipFill rotWithShape="1">
          <a:blip r:embed="rId2">
            <a:duotone>
              <a:schemeClr val="accent1">
                <a:shade val="45000"/>
                <a:satMod val="135000"/>
              </a:schemeClr>
              <a:prstClr val="white"/>
            </a:duotone>
            <a:alphaModFix amt="75000"/>
            <a:extLst>
              <a:ext uri="{28A0092B-C50C-407E-A947-70E740481C1C}">
                <a14:useLocalDpi xmlns:a14="http://schemas.microsoft.com/office/drawing/2010/main" val="0"/>
              </a:ext>
            </a:extLst>
          </a:blip>
          <a:srcRect r="28888" b="-1"/>
          <a:stretch/>
        </p:blipFill>
        <p:spPr>
          <a:xfrm>
            <a:off x="-627777" y="0"/>
            <a:ext cx="12191979" cy="6857989"/>
          </a:xfrm>
          <a:prstGeom prst="rect">
            <a:avLst/>
          </a:prstGeom>
        </p:spPr>
      </p:pic>
      <p:sp>
        <p:nvSpPr>
          <p:cNvPr id="12" name="Rectangle 11">
            <a:extLst>
              <a:ext uri="{FF2B5EF4-FFF2-40B4-BE49-F238E27FC236}">
                <a16:creationId xmlns:a16="http://schemas.microsoft.com/office/drawing/2014/main" id="{85F99598-2600-47F5-BBF0-86FC82CDA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F290779-E47E-4E9A-BA2A-5783432A7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6625" y="374904"/>
            <a:ext cx="7340156" cy="6108192"/>
          </a:xfrm>
          <a:prstGeom prst="rect">
            <a:avLst/>
          </a:prstGeom>
          <a:solidFill>
            <a:schemeClr val="tx2"/>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A8BDA3-5399-4E7C-B925-7197E00FDDFB}"/>
              </a:ext>
            </a:extLst>
          </p:cNvPr>
          <p:cNvSpPr>
            <a:spLocks noGrp="1"/>
          </p:cNvSpPr>
          <p:nvPr>
            <p:ph type="title"/>
          </p:nvPr>
        </p:nvSpPr>
        <p:spPr>
          <a:xfrm>
            <a:off x="4965192" y="642593"/>
            <a:ext cx="6280826" cy="1746504"/>
          </a:xfrm>
        </p:spPr>
        <p:txBody>
          <a:bodyPr>
            <a:normAutofit/>
          </a:bodyPr>
          <a:lstStyle/>
          <a:p>
            <a:r>
              <a:rPr lang="en-US" dirty="0">
                <a:solidFill>
                  <a:schemeClr val="bg1"/>
                </a:solidFill>
              </a:rPr>
              <a:t>Conferences</a:t>
            </a:r>
          </a:p>
        </p:txBody>
      </p:sp>
      <p:sp>
        <p:nvSpPr>
          <p:cNvPr id="3" name="Content Placeholder 2">
            <a:extLst>
              <a:ext uri="{FF2B5EF4-FFF2-40B4-BE49-F238E27FC236}">
                <a16:creationId xmlns:a16="http://schemas.microsoft.com/office/drawing/2014/main" id="{927721F0-CF53-42EC-A40D-45A528AAD820}"/>
              </a:ext>
            </a:extLst>
          </p:cNvPr>
          <p:cNvSpPr>
            <a:spLocks noGrp="1"/>
          </p:cNvSpPr>
          <p:nvPr>
            <p:ph idx="1"/>
          </p:nvPr>
        </p:nvSpPr>
        <p:spPr>
          <a:xfrm>
            <a:off x="4965192" y="2386584"/>
            <a:ext cx="6280826" cy="3648456"/>
          </a:xfrm>
        </p:spPr>
        <p:txBody>
          <a:bodyPr>
            <a:normAutofit/>
          </a:bodyPr>
          <a:lstStyle/>
          <a:p>
            <a:r>
              <a:rPr lang="en-US" dirty="0">
                <a:solidFill>
                  <a:schemeClr val="bg1"/>
                </a:solidFill>
              </a:rPr>
              <a:t>An Infinite Mind Healing Together </a:t>
            </a:r>
          </a:p>
          <a:p>
            <a:pPr lvl="1"/>
            <a:r>
              <a:rPr lang="en-US" dirty="0">
                <a:solidFill>
                  <a:schemeClr val="bg1"/>
                </a:solidFill>
              </a:rPr>
              <a:t>Systems and therapists, health professionals, etc.</a:t>
            </a:r>
          </a:p>
          <a:p>
            <a:endParaRPr lang="en-US" dirty="0">
              <a:solidFill>
                <a:schemeClr val="bg1"/>
              </a:solidFill>
            </a:endParaRPr>
          </a:p>
          <a:p>
            <a:r>
              <a:rPr lang="en-US" dirty="0">
                <a:solidFill>
                  <a:schemeClr val="bg1"/>
                </a:solidFill>
              </a:rPr>
              <a:t>Plural Positivity World Conference </a:t>
            </a:r>
          </a:p>
          <a:p>
            <a:pPr lvl="1"/>
            <a:r>
              <a:rPr lang="en-US" dirty="0">
                <a:solidFill>
                  <a:schemeClr val="bg1"/>
                </a:solidFill>
              </a:rPr>
              <a:t>Free, online available for everyone on YouTube, during and after the event.</a:t>
            </a:r>
          </a:p>
        </p:txBody>
      </p:sp>
    </p:spTree>
    <p:extLst>
      <p:ext uri="{BB962C8B-B14F-4D97-AF65-F5344CB8AC3E}">
        <p14:creationId xmlns:p14="http://schemas.microsoft.com/office/powerpoint/2010/main" val="2115030077"/>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06E093-5426-4593-B46F-CB832FAC63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solidFill>
                  <a:prstClr val="white"/>
                </a:solidFill>
              </a:rPr>
              <a:t>C</a:t>
            </a:r>
          </a:p>
        </p:txBody>
      </p:sp>
      <p:sp>
        <p:nvSpPr>
          <p:cNvPr id="11" name="Rectangle 10">
            <a:extLst>
              <a:ext uri="{FF2B5EF4-FFF2-40B4-BE49-F238E27FC236}">
                <a16:creationId xmlns:a16="http://schemas.microsoft.com/office/drawing/2014/main" id="{728B0E8F-3EF4-4D31-A768-5F5A67AA1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6259DE6E-747A-45AF-98DD-23896F957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a:extLst>
              <a:ext uri="{FF2B5EF4-FFF2-40B4-BE49-F238E27FC236}">
                <a16:creationId xmlns:a16="http://schemas.microsoft.com/office/drawing/2014/main" id="{1887F806-D158-4704-BA5A-D9A83B361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50D10512-F6B0-43F5-BE9B-475FAEBFF1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CAE38F9B-010A-43A2-AAB2-65FFA29003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CEF6FD-9C62-4C44-8AA3-A0FBAB091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E33AD2-D8F9-4258-8F98-032285C5DF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36A9134-8B90-E830-D428-4707EB9A2954}"/>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t="10047" b="667"/>
          <a:stretch/>
        </p:blipFill>
        <p:spPr>
          <a:xfrm>
            <a:off x="-54590" y="1"/>
            <a:ext cx="12246590" cy="7956644"/>
          </a:xfrm>
          <a:prstGeom prst="rect">
            <a:avLst/>
          </a:prstGeom>
        </p:spPr>
      </p:pic>
      <p:sp>
        <p:nvSpPr>
          <p:cNvPr id="22" name="Rectangle 21">
            <a:extLst>
              <a:ext uri="{FF2B5EF4-FFF2-40B4-BE49-F238E27FC236}">
                <a16:creationId xmlns:a16="http://schemas.microsoft.com/office/drawing/2014/main" id="{E6547B21-1CEB-455A-B936-DB21285D6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2">
              <a:lumMod val="75000"/>
              <a:alpha val="85000"/>
            </a:schemeClr>
          </a:solidFill>
          <a:ln w="6350" cap="flat" cmpd="sng" algn="ctr">
            <a:noFill/>
            <a:prstDash val="solid"/>
          </a:ln>
          <a:effectLst>
            <a:softEdge rad="0"/>
          </a:effectLst>
        </p:spPr>
      </p:sp>
      <p:sp>
        <p:nvSpPr>
          <p:cNvPr id="24" name="Rectangle 23">
            <a:extLst>
              <a:ext uri="{FF2B5EF4-FFF2-40B4-BE49-F238E27FC236}">
                <a16:creationId xmlns:a16="http://schemas.microsoft.com/office/drawing/2014/main" id="{A16F3CF9-DA4F-42FC-BA9B-22DF161AE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tx2">
              <a:lumMod val="75000"/>
              <a:alpha val="55000"/>
            </a:schemeClr>
          </a:solidFill>
          <a:ln w="6350" cap="sq" cmpd="sng" algn="ctr">
            <a:solidFill>
              <a:schemeClr val="bg2"/>
            </a:solidFill>
            <a:prstDash val="solid"/>
            <a:miter lim="800000"/>
          </a:ln>
          <a:effectLst/>
        </p:spPr>
      </p:sp>
      <p:sp>
        <p:nvSpPr>
          <p:cNvPr id="2" name="Title 1">
            <a:extLst>
              <a:ext uri="{FF2B5EF4-FFF2-40B4-BE49-F238E27FC236}">
                <a16:creationId xmlns:a16="http://schemas.microsoft.com/office/drawing/2014/main" id="{CA4236CE-2164-4C79-B984-C80047779B78}"/>
              </a:ext>
            </a:extLst>
          </p:cNvPr>
          <p:cNvSpPr>
            <a:spLocks noGrp="1"/>
          </p:cNvSpPr>
          <p:nvPr>
            <p:ph type="title"/>
          </p:nvPr>
        </p:nvSpPr>
        <p:spPr>
          <a:xfrm>
            <a:off x="1534412" y="2085756"/>
            <a:ext cx="9068586" cy="2590800"/>
          </a:xfrm>
        </p:spPr>
        <p:txBody>
          <a:bodyPr vert="horz" lIns="91440" tIns="45720" rIns="91440" bIns="45720" rtlCol="0" anchor="ctr">
            <a:normAutofit/>
          </a:bodyPr>
          <a:lstStyle/>
          <a:p>
            <a:pPr algn="ctr">
              <a:lnSpc>
                <a:spcPct val="83000"/>
              </a:lnSpc>
            </a:pPr>
            <a:r>
              <a:rPr lang="en-US" sz="7200" cap="all" spc="-100" dirty="0">
                <a:solidFill>
                  <a:schemeClr val="bg1"/>
                </a:solidFill>
              </a:rPr>
              <a:t>QUESTIONS?</a:t>
            </a:r>
          </a:p>
        </p:txBody>
      </p:sp>
      <p:sp>
        <p:nvSpPr>
          <p:cNvPr id="26" name="Rectangle 25">
            <a:extLst>
              <a:ext uri="{FF2B5EF4-FFF2-40B4-BE49-F238E27FC236}">
                <a16:creationId xmlns:a16="http://schemas.microsoft.com/office/drawing/2014/main" id="{69DC2100-2AA0-40CB-921A-F89361C76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84EC26CA-EA9E-4D9A-9193-2C60D4256E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5A2194-6534-4009-97E8-F5837C3B2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F211687-2D3B-4AB8-BB58-3B61A40B07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43B091-CCB1-B003-15F4-B70B05DE7EA9}"/>
              </a:ext>
            </a:extLst>
          </p:cNvPr>
          <p:cNvSpPr txBox="1"/>
          <p:nvPr/>
        </p:nvSpPr>
        <p:spPr>
          <a:xfrm>
            <a:off x="3972426" y="3878177"/>
            <a:ext cx="4247147" cy="646331"/>
          </a:xfrm>
          <a:prstGeom prst="rect">
            <a:avLst/>
          </a:prstGeom>
          <a:noFill/>
        </p:spPr>
        <p:txBody>
          <a:bodyPr wrap="square" rtlCol="0">
            <a:spAutoFit/>
          </a:bodyPr>
          <a:lstStyle/>
          <a:p>
            <a:pPr algn="ctr"/>
            <a:r>
              <a:rPr lang="en-US" dirty="0">
                <a:solidFill>
                  <a:schemeClr val="bg1"/>
                </a:solidFill>
              </a:rPr>
              <a:t>SerenitySersecionPhD@gmail.com</a:t>
            </a:r>
          </a:p>
          <a:p>
            <a:endParaRPr lang="en-US" dirty="0">
              <a:solidFill>
                <a:schemeClr val="bg1"/>
              </a:solidFill>
            </a:endParaRPr>
          </a:p>
        </p:txBody>
      </p:sp>
    </p:spTree>
    <p:extLst>
      <p:ext uri="{BB962C8B-B14F-4D97-AF65-F5344CB8AC3E}">
        <p14:creationId xmlns:p14="http://schemas.microsoft.com/office/powerpoint/2010/main" val="3578456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7477-A912-4A46-B63F-4055D9833AD3}"/>
              </a:ext>
            </a:extLst>
          </p:cNvPr>
          <p:cNvSpPr>
            <a:spLocks noGrp="1"/>
          </p:cNvSpPr>
          <p:nvPr>
            <p:ph type="title"/>
          </p:nvPr>
        </p:nvSpPr>
        <p:spPr>
          <a:xfrm>
            <a:off x="729618" y="554999"/>
            <a:ext cx="10854994" cy="489572"/>
          </a:xfrm>
        </p:spPr>
        <p:txBody>
          <a:bodyPr>
            <a:normAutofit fontScale="90000"/>
          </a:bodyPr>
          <a:lstStyle/>
          <a:p>
            <a:pPr algn="ctr"/>
            <a:r>
              <a:rPr lang="en-US" dirty="0"/>
              <a:t>References</a:t>
            </a:r>
          </a:p>
        </p:txBody>
      </p:sp>
      <p:sp>
        <p:nvSpPr>
          <p:cNvPr id="3" name="Content Placeholder 2">
            <a:extLst>
              <a:ext uri="{FF2B5EF4-FFF2-40B4-BE49-F238E27FC236}">
                <a16:creationId xmlns:a16="http://schemas.microsoft.com/office/drawing/2014/main" id="{BAB889DF-C2BC-4FA6-BA5F-8E0ABE5C1FD4}"/>
              </a:ext>
            </a:extLst>
          </p:cNvPr>
          <p:cNvSpPr>
            <a:spLocks noGrp="1"/>
          </p:cNvSpPr>
          <p:nvPr>
            <p:ph idx="1"/>
          </p:nvPr>
        </p:nvSpPr>
        <p:spPr>
          <a:xfrm>
            <a:off x="876158" y="1281363"/>
            <a:ext cx="10708454" cy="3901049"/>
          </a:xfrm>
        </p:spPr>
        <p:txBody>
          <a:bodyPr>
            <a:noAutofit/>
          </a:bodyPr>
          <a:lstStyle/>
          <a:p>
            <a:r>
              <a:rPr lang="en-US" sz="1200" dirty="0">
                <a:latin typeface="Times New Roman" panose="02020603050405020304" pitchFamily="18" charset="0"/>
                <a:cs typeface="Times New Roman" panose="02020603050405020304" pitchFamily="18" charset="0"/>
              </a:rPr>
              <a:t>American Psychiatric Association. (2013). </a:t>
            </a:r>
            <a:r>
              <a:rPr lang="en-US" sz="1200" i="1" dirty="0">
                <a:latin typeface="Times New Roman" panose="02020603050405020304" pitchFamily="18" charset="0"/>
                <a:cs typeface="Times New Roman" panose="02020603050405020304" pitchFamily="18" charset="0"/>
              </a:rPr>
              <a:t>Diagnostic and statistical manual of mental disorders. </a:t>
            </a:r>
            <a:r>
              <a:rPr lang="en-US" sz="1200" dirty="0">
                <a:latin typeface="Times New Roman" panose="02020603050405020304" pitchFamily="18" charset="0"/>
                <a:cs typeface="Times New Roman" panose="02020603050405020304" pitchFamily="18" charset="0"/>
              </a:rPr>
              <a:t>(5th ed). Arlington, VA</a:t>
            </a:r>
          </a:p>
          <a:p>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Astrea (2021). </a:t>
            </a:r>
            <a:r>
              <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Astraea's Web. </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Retrieved from </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hlinkClick r:id="rId2"/>
              </a:rPr>
              <a:t>http://www.astraeasweb.net/plural/</a:t>
            </a:r>
            <a:endPar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Apostolidou, Z., &amp; Schweitzer, R. (2017). Practitioners’ perspectives on the use of clinical supervision in their therapeutic engagement with asylum seekers and refugee clients. </a:t>
            </a:r>
            <a:r>
              <a:rPr lang="en-US" sz="1200" i="1" dirty="0">
                <a:latin typeface="Times New Roman" panose="02020603050405020304" pitchFamily="18" charset="0"/>
                <a:cs typeface="Times New Roman" panose="02020603050405020304" pitchFamily="18" charset="0"/>
              </a:rPr>
              <a:t>British Journal of Guidance &amp; Counselling</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45</a:t>
            </a:r>
            <a:r>
              <a:rPr lang="en-US" sz="1200" dirty="0">
                <a:latin typeface="Times New Roman" panose="02020603050405020304" pitchFamily="18" charset="0"/>
                <a:cs typeface="Times New Roman" panose="02020603050405020304" pitchFamily="18" charset="0"/>
              </a:rPr>
              <a:t>(1), 72–82. </a:t>
            </a:r>
            <a:r>
              <a:rPr lang="en-US" sz="1200" u="sng" dirty="0">
                <a:latin typeface="Times New Roman" panose="02020603050405020304" pitchFamily="18" charset="0"/>
                <a:cs typeface="Times New Roman" panose="02020603050405020304" pitchFamily="18" charset="0"/>
                <a:hlinkClick r:id="rId3"/>
              </a:rPr>
              <a:t>https://doi-org.paloaltou.idm.oclc.org/10.1080/03069885.2015.1125852</a:t>
            </a:r>
            <a:endParaRPr lang="en-US" sz="1200" u="sng" dirty="0">
              <a:latin typeface="Times New Roman" panose="02020603050405020304" pitchFamily="18" charset="0"/>
              <a:cs typeface="Times New Roman" panose="02020603050405020304" pitchFamily="18" charset="0"/>
            </a:endParaRPr>
          </a:p>
          <a:p>
            <a:r>
              <a:rPr kumimoji="0" lang="en-US" sz="1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Bailey, T. D., &amp; Brand, B. L. (2017). Traumatic dissociation: Theory, research, and treatment. Clinical Psychology: Science and Practice, 24(2), 170–185.</a:t>
            </a:r>
          </a:p>
          <a:p>
            <a:r>
              <a:rPr lang="en-US" sz="1200" dirty="0">
                <a:latin typeface="Times New Roman" panose="02020603050405020304" pitchFamily="18" charset="0"/>
                <a:cs typeface="Times New Roman" panose="02020603050405020304" pitchFamily="18" charset="0"/>
              </a:rPr>
              <a:t>Boswell, J., Nelson, D., Nordberg, S., Mcaleavey, A., &amp; Castonguay, L. (2010). Competency in integrative psychotherapy: Perspectives on training and supervision. </a:t>
            </a:r>
            <a:r>
              <a:rPr lang="en-US" sz="1200" i="1" dirty="0">
                <a:latin typeface="Times New Roman" panose="02020603050405020304" pitchFamily="18" charset="0"/>
                <a:cs typeface="Times New Roman" panose="02020603050405020304" pitchFamily="18" charset="0"/>
              </a:rPr>
              <a:t>Professional Psychology: Research and Practice, 47, 1, </a:t>
            </a:r>
            <a:r>
              <a:rPr lang="en-US" sz="1200" dirty="0">
                <a:latin typeface="Times New Roman" panose="02020603050405020304" pitchFamily="18" charset="0"/>
                <a:cs typeface="Times New Roman" panose="02020603050405020304" pitchFamily="18" charset="0"/>
              </a:rPr>
              <a:t>3–11.</a:t>
            </a:r>
          </a:p>
          <a:p>
            <a:r>
              <a:rPr lang="en-US" sz="1200" dirty="0">
                <a:latin typeface="Times New Roman" panose="02020603050405020304" pitchFamily="18" charset="0"/>
                <a:cs typeface="Times New Roman" panose="02020603050405020304" pitchFamily="18" charset="0"/>
              </a:rPr>
              <a:t>Burnes, T. R., Rowan, S. F., &amp; Paul, P. L. (2017). Clinical supervision with TGNC clients in health service psychology. In </a:t>
            </a:r>
            <a:r>
              <a:rPr lang="en-US" sz="1200" i="1" dirty="0">
                <a:latin typeface="Times New Roman" panose="02020603050405020304" pitchFamily="18" charset="0"/>
                <a:cs typeface="Times New Roman" panose="02020603050405020304" pitchFamily="18" charset="0"/>
              </a:rPr>
              <a:t>Affirmative counseling and psychological practice with transgender and gender nonconforming clients.</a:t>
            </a:r>
            <a:r>
              <a:rPr lang="en-US" sz="1200" dirty="0">
                <a:latin typeface="Times New Roman" panose="02020603050405020304" pitchFamily="18" charset="0"/>
                <a:cs typeface="Times New Roman" panose="02020603050405020304" pitchFamily="18" charset="0"/>
              </a:rPr>
              <a:t> (pp. 175–190). Washington, DC: American Psychological Association. </a:t>
            </a:r>
            <a:r>
              <a:rPr lang="en-US" sz="1200" u="sng" dirty="0">
                <a:latin typeface="Times New Roman" panose="02020603050405020304" pitchFamily="18" charset="0"/>
                <a:cs typeface="Times New Roman" panose="02020603050405020304" pitchFamily="18" charset="0"/>
                <a:hlinkClick r:id="rId4"/>
              </a:rPr>
              <a:t>https://doi-org.paloaltou.idm.oclc.org/10.1037/14957-009</a:t>
            </a:r>
            <a:endParaRPr lang="en-US" sz="1200" u="sng"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Celano, M.P, Smith, C.O., and Kaslow, N. (2010) A competency-based approach to couple and family therapy supervision.</a:t>
            </a:r>
            <a:r>
              <a:rPr lang="en-US" sz="1200" b="1"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Professional Psychology: Research and Practice</a:t>
            </a:r>
            <a:r>
              <a:rPr lang="en-US" sz="1200" dirty="0">
                <a:latin typeface="Times New Roman" panose="02020603050405020304" pitchFamily="18" charset="0"/>
                <a:cs typeface="Times New Roman" panose="02020603050405020304" pitchFamily="18" charset="0"/>
              </a:rPr>
              <a:t>, 47, 1, 35-44.</a:t>
            </a:r>
          </a:p>
          <a:p>
            <a:r>
              <a:rPr lang="en-US" sz="1200" dirty="0">
                <a:latin typeface="Times New Roman" panose="02020603050405020304" pitchFamily="18" charset="0"/>
                <a:cs typeface="Times New Roman" panose="02020603050405020304" pitchFamily="18" charset="0"/>
              </a:rPr>
              <a:t>Christensen, E. M., (2022). The online community: DID and plurality. European Journal of Trauma &amp; Dissociation, 6, 2-7. </a:t>
            </a:r>
            <a:r>
              <a:rPr lang="en-US" sz="1200" dirty="0">
                <a:latin typeface="Times New Roman" panose="02020603050405020304" pitchFamily="18" charset="0"/>
                <a:cs typeface="Times New Roman" panose="02020603050405020304" pitchFamily="18" charset="0"/>
                <a:hlinkClick r:id="rId5"/>
              </a:rPr>
              <a:t>https://doi.org/10.1016/j.ejtd.2021.100257</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Chulack, E. F. (2019). </a:t>
            </a:r>
            <a:r>
              <a:rPr lang="en-US" sz="1200" i="1" dirty="0">
                <a:latin typeface="Times New Roman" panose="02020603050405020304" pitchFamily="18" charset="0"/>
                <a:cs typeface="Times New Roman" panose="02020603050405020304" pitchFamily="18" charset="0"/>
              </a:rPr>
              <a:t>The impact of multiculturally competent supervision on the supervisory triad: A critical literature review of multicultural competence in clinical supervision</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Dissertation Abstracts International: Section B: The Sciences and Engineering</a:t>
            </a:r>
            <a:r>
              <a:rPr lang="en-US" sz="1200" dirty="0">
                <a:latin typeface="Times New Roman" panose="02020603050405020304" pitchFamily="18" charset="0"/>
                <a:cs typeface="Times New Roman" panose="02020603050405020304" pitchFamily="18" charset="0"/>
              </a:rPr>
              <a:t>. ProQuest Information &amp; Learning. Retrieved from </a:t>
            </a:r>
            <a:r>
              <a:rPr lang="en-US" sz="1200" u="sng" dirty="0">
                <a:latin typeface="Times New Roman" panose="02020603050405020304" pitchFamily="18" charset="0"/>
                <a:cs typeface="Times New Roman" panose="02020603050405020304" pitchFamily="18" charset="0"/>
                <a:hlinkClick r:id="rId6"/>
              </a:rPr>
              <a:t>https://search-ebscohost-com.paloaltou.idm.oclc.org/login.aspx?direct=true&amp;db=psyh&amp;AN=2018-58620-163</a:t>
            </a:r>
            <a:endParaRPr lang="en-US" sz="1200" u="sng"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Falicov, C. J. (2014). Psychotherapy and supervision as cultural encounters: The multidimensional ecological comparative approach framework. In C. A. Falender, E. P. Shafranske, &amp; C. J. Falicov (Eds.), </a:t>
            </a:r>
            <a:r>
              <a:rPr lang="en-US" sz="1200" i="1" dirty="0">
                <a:latin typeface="Times New Roman" panose="02020603050405020304" pitchFamily="18" charset="0"/>
                <a:cs typeface="Times New Roman" panose="02020603050405020304" pitchFamily="18" charset="0"/>
              </a:rPr>
              <a:t>Multiculturalism and diversity in clinical supervision: A competency-based approach</a:t>
            </a:r>
            <a:r>
              <a:rPr lang="en-US" sz="1200" dirty="0">
                <a:latin typeface="Times New Roman" panose="02020603050405020304" pitchFamily="18" charset="0"/>
                <a:cs typeface="Times New Roman" panose="02020603050405020304" pitchFamily="18" charset="0"/>
              </a:rPr>
              <a:t> (pp. 29-58). Washington, DC, US: American Psychological Association. </a:t>
            </a:r>
            <a:r>
              <a:rPr lang="en-US" sz="1200" u="sng" dirty="0">
                <a:latin typeface="Times New Roman" panose="02020603050405020304" pitchFamily="18" charset="0"/>
                <a:cs typeface="Times New Roman" panose="02020603050405020304" pitchFamily="18" charset="0"/>
                <a:hlinkClick r:id="rId7"/>
              </a:rPr>
              <a:t>http://dx.doi.org/10.1037/14370-002</a:t>
            </a:r>
            <a:endParaRPr lang="en-US" sz="1200" u="sng"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Farber, E. W. (2010). Humanistic–existential psychotherapy competencies and  the supervisory process. </a:t>
            </a:r>
            <a:r>
              <a:rPr lang="en-US" sz="1200" i="1" dirty="0">
                <a:latin typeface="Times New Roman" panose="02020603050405020304" pitchFamily="18" charset="0"/>
                <a:cs typeface="Times New Roman" panose="02020603050405020304" pitchFamily="18" charset="0"/>
              </a:rPr>
              <a:t>ProfessionalPsychology: Research and Practice, 47, </a:t>
            </a:r>
            <a:r>
              <a:rPr lang="en-US" sz="1200" dirty="0">
                <a:latin typeface="Times New Roman" panose="02020603050405020304" pitchFamily="18" charset="0"/>
                <a:cs typeface="Times New Roman" panose="02020603050405020304" pitchFamily="18" charset="0"/>
              </a:rPr>
              <a:t>28–34.</a:t>
            </a:r>
          </a:p>
        </p:txBody>
      </p:sp>
    </p:spTree>
    <p:extLst>
      <p:ext uri="{BB962C8B-B14F-4D97-AF65-F5344CB8AC3E}">
        <p14:creationId xmlns:p14="http://schemas.microsoft.com/office/powerpoint/2010/main" val="1349105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889DF-C2BC-4FA6-BA5F-8E0ABE5C1FD4}"/>
              </a:ext>
            </a:extLst>
          </p:cNvPr>
          <p:cNvSpPr>
            <a:spLocks noGrp="1"/>
          </p:cNvSpPr>
          <p:nvPr>
            <p:ph idx="1"/>
          </p:nvPr>
        </p:nvSpPr>
        <p:spPr>
          <a:xfrm>
            <a:off x="571826" y="1033706"/>
            <a:ext cx="10837332" cy="5238652"/>
          </a:xfrm>
        </p:spPr>
        <p:txBody>
          <a:bodyPr>
            <a:noAutofit/>
          </a:bodyPr>
          <a:lstStyle/>
          <a:p>
            <a:r>
              <a:rPr lang="en-US" sz="1200" dirty="0">
                <a:latin typeface="Times New Roman" panose="02020603050405020304" pitchFamily="18" charset="0"/>
                <a:cs typeface="Times New Roman" panose="02020603050405020304" pitchFamily="18" charset="0"/>
              </a:rPr>
              <a:t>Haddock, D. B. (2001). </a:t>
            </a:r>
            <a:r>
              <a:rPr lang="en-US" sz="1200" i="1" dirty="0">
                <a:latin typeface="Times New Roman" panose="02020603050405020304" pitchFamily="18" charset="0"/>
                <a:cs typeface="Times New Roman" panose="02020603050405020304" pitchFamily="18" charset="0"/>
              </a:rPr>
              <a:t>The dissociative identity sourcebook. </a:t>
            </a:r>
            <a:r>
              <a:rPr lang="en-US" sz="1200" dirty="0">
                <a:latin typeface="Times New Roman" panose="02020603050405020304" pitchFamily="18" charset="0"/>
                <a:cs typeface="Times New Roman" panose="02020603050405020304" pitchFamily="18" charset="0"/>
              </a:rPr>
              <a:t>New York : Harper.</a:t>
            </a:r>
          </a:p>
          <a:p>
            <a:r>
              <a:rPr lang="en-US" sz="1200" dirty="0">
                <a:latin typeface="Times New Roman" panose="02020603050405020304" pitchFamily="18" charset="0"/>
                <a:cs typeface="Times New Roman" panose="02020603050405020304" pitchFamily="18" charset="0"/>
              </a:rPr>
              <a:t>Hage, S. M., Ayala, E. E., &amp; Schwartz, J. (2019). The experience of doctoral students at program-affiliated practicum training clinics. </a:t>
            </a:r>
            <a:r>
              <a:rPr lang="en-US" sz="1200" i="1" dirty="0">
                <a:latin typeface="Times New Roman" panose="02020603050405020304" pitchFamily="18" charset="0"/>
                <a:cs typeface="Times New Roman" panose="02020603050405020304" pitchFamily="18" charset="0"/>
              </a:rPr>
              <a:t>Training and Education in Professional Psychology</a:t>
            </a:r>
            <a:r>
              <a:rPr lang="en-US" sz="1200" dirty="0">
                <a:latin typeface="Times New Roman" panose="02020603050405020304" pitchFamily="18" charset="0"/>
                <a:cs typeface="Times New Roman" panose="02020603050405020304" pitchFamily="18" charset="0"/>
              </a:rPr>
              <a:t>. </a:t>
            </a:r>
            <a:r>
              <a:rPr lang="en-US" sz="1200" u="sng" dirty="0">
                <a:latin typeface="Times New Roman" panose="02020603050405020304" pitchFamily="18" charset="0"/>
                <a:cs typeface="Times New Roman" panose="02020603050405020304" pitchFamily="18" charset="0"/>
                <a:hlinkClick r:id="rId2"/>
              </a:rPr>
              <a:t>https://doi-org.paloaltou.idm.oclc.org/10.1037/tep0000264</a:t>
            </a:r>
            <a:endParaRPr lang="en-US" sz="1200" u="sng"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Helgeson, V. (2016). The Psychology of Gender. Routledge, New York, NY.</a:t>
            </a:r>
            <a:endParaRPr lang="en-US" sz="1200" u="sng"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Henning, J. A., &amp; Brand, B. L. (2019). Implications of the American Psychological Association’s posttraumatic stress 56(3), 422–430.</a:t>
            </a:r>
          </a:p>
          <a:p>
            <a:r>
              <a:rPr lang="es-PR" sz="1200" dirty="0">
                <a:latin typeface="Times New Roman" panose="02020603050405020304" pitchFamily="18" charset="0"/>
                <a:cs typeface="Times New Roman" panose="02020603050405020304" pitchFamily="18" charset="0"/>
              </a:rPr>
              <a:t>Iwamasa, G. Y., Regan, S. P., &amp; Sorocco, K. H. (2019). </a:t>
            </a:r>
            <a:r>
              <a:rPr lang="en-US" sz="1200" dirty="0">
                <a:latin typeface="Times New Roman" panose="02020603050405020304" pitchFamily="18" charset="0"/>
                <a:cs typeface="Times New Roman" panose="02020603050405020304" pitchFamily="18" charset="0"/>
              </a:rPr>
              <a:t>Culturally responsive cognitive behavior therapy clinical supervision. In </a:t>
            </a:r>
            <a:r>
              <a:rPr lang="en-US" sz="1200" i="1" dirty="0">
                <a:latin typeface="Times New Roman" panose="02020603050405020304" pitchFamily="18" charset="0"/>
                <a:cs typeface="Times New Roman" panose="02020603050405020304" pitchFamily="18" charset="0"/>
              </a:rPr>
              <a:t>Culturally responsive cognitive behavior therapy: Practice and supervision., 2nd ed.</a:t>
            </a:r>
            <a:r>
              <a:rPr lang="en-US" sz="1200" dirty="0">
                <a:latin typeface="Times New Roman" panose="02020603050405020304" pitchFamily="18" charset="0"/>
                <a:cs typeface="Times New Roman" panose="02020603050405020304" pitchFamily="18" charset="0"/>
              </a:rPr>
              <a:t> (pp. 317–332). Washington, DC: American Psychological Association. </a:t>
            </a:r>
            <a:r>
              <a:rPr lang="en-US" sz="1200" u="sng" dirty="0">
                <a:latin typeface="Times New Roman" panose="02020603050405020304" pitchFamily="18" charset="0"/>
                <a:cs typeface="Times New Roman" panose="02020603050405020304" pitchFamily="18" charset="0"/>
                <a:hlinkClick r:id="rId3"/>
              </a:rPr>
              <a:t>https://doi-org.paloaltou.idm.oclc.org/10.1037/0000119-013</a:t>
            </a:r>
            <a:endParaRPr lang="en-US" sz="1200" u="sng"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Jendrusina, A. A., &amp; Martinez, J. H. (2019). Hello from the other side: Student of color perspectives in supervision. </a:t>
            </a:r>
            <a:r>
              <a:rPr lang="en-US" sz="1200" i="1" dirty="0">
                <a:latin typeface="Times New Roman" panose="02020603050405020304" pitchFamily="18" charset="0"/>
                <a:cs typeface="Times New Roman" panose="02020603050405020304" pitchFamily="18" charset="0"/>
              </a:rPr>
              <a:t>Training and Education in Professional Psychology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13</a:t>
            </a:r>
            <a:r>
              <a:rPr lang="en-US" sz="1200" dirty="0">
                <a:latin typeface="Times New Roman" panose="02020603050405020304" pitchFamily="18" charset="0"/>
                <a:cs typeface="Times New Roman" panose="02020603050405020304" pitchFamily="18" charset="0"/>
              </a:rPr>
              <a:t>(3), 160–166. </a:t>
            </a:r>
            <a:r>
              <a:rPr lang="en-US" sz="1200" u="sng" dirty="0">
                <a:latin typeface="Times New Roman" panose="02020603050405020304" pitchFamily="18" charset="0"/>
                <a:cs typeface="Times New Roman" panose="02020603050405020304" pitchFamily="18" charset="0"/>
                <a:hlinkClick r:id="rId4"/>
              </a:rPr>
              <a:t>https://doi-org.paloaltou.idm.oclc.org/10.1037/tep0000255</a:t>
            </a:r>
            <a:endParaRPr lang="en-US" sz="1200" u="sng"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Kliman, J. (2010). Intersections of social privilege and marginalization: A visual teaching tool. </a:t>
            </a:r>
            <a:r>
              <a:rPr lang="en-US" sz="1200" i="1" dirty="0">
                <a:latin typeface="Times New Roman" panose="02020603050405020304" pitchFamily="18" charset="0"/>
                <a:cs typeface="Times New Roman" panose="02020603050405020304" pitchFamily="18" charset="0"/>
              </a:rPr>
              <a:t>American Family Therapy Academy Monograph Series, </a:t>
            </a:r>
            <a:r>
              <a:rPr lang="en-US" sz="1200" dirty="0">
                <a:latin typeface="Times New Roman" panose="02020603050405020304" pitchFamily="18" charset="0"/>
                <a:cs typeface="Times New Roman" panose="02020603050405020304" pitchFamily="18" charset="0"/>
              </a:rPr>
              <a:t>39-48. </a:t>
            </a:r>
          </a:p>
          <a:p>
            <a:r>
              <a:rPr lang="en-US" sz="1200" dirty="0">
                <a:latin typeface="Times New Roman" panose="02020603050405020304" pitchFamily="18" charset="0"/>
                <a:cs typeface="Times New Roman" panose="02020603050405020304" pitchFamily="18" charset="0"/>
              </a:rPr>
              <a:t>Killerman, S. (2017). A guide to gender: The social justice advocates handbook. Impetus Books, Austin, TX.</a:t>
            </a:r>
          </a:p>
          <a:p>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LB (2021). </a:t>
            </a:r>
            <a:r>
              <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Healthy Multiplicity. </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Retrieved from </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hlinkClick r:id="rId5"/>
              </a:rPr>
              <a:t>http://www.healthymultiplicity.com/</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McKinley, M. T. (2019). Supervising the sojourner: Multicultural supervision of international students. </a:t>
            </a:r>
            <a:r>
              <a:rPr lang="en-US" sz="1200" i="1" dirty="0">
                <a:latin typeface="Times New Roman" panose="02020603050405020304" pitchFamily="18" charset="0"/>
                <a:cs typeface="Times New Roman" panose="02020603050405020304" pitchFamily="18" charset="0"/>
              </a:rPr>
              <a:t>Training and Education in Professional Psychology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13</a:t>
            </a:r>
            <a:r>
              <a:rPr lang="en-US" sz="1200" dirty="0">
                <a:latin typeface="Times New Roman" panose="02020603050405020304" pitchFamily="18" charset="0"/>
                <a:cs typeface="Times New Roman" panose="02020603050405020304" pitchFamily="18" charset="0"/>
              </a:rPr>
              <a:t>(3), 174–179. </a:t>
            </a:r>
            <a:r>
              <a:rPr lang="en-US" sz="1200" u="sng" dirty="0">
                <a:latin typeface="Times New Roman" panose="02020603050405020304" pitchFamily="18" charset="0"/>
                <a:cs typeface="Times New Roman" panose="02020603050405020304" pitchFamily="18" charset="0"/>
                <a:hlinkClick r:id="rId6"/>
              </a:rPr>
              <a:t>https://doi-org.paloaltou.idm.oclc.org/10.1037/tep0000269</a:t>
            </a:r>
            <a:endParaRPr lang="en-US" sz="1200" u="sng"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Newman, C.F. (2010) Competency in conducting cognitive–behavioral therapy: foundational,  functional, and supervisory aspects. </a:t>
            </a:r>
            <a:r>
              <a:rPr lang="en-US" sz="1200" i="1" dirty="0">
                <a:latin typeface="Times New Roman" panose="02020603050405020304" pitchFamily="18" charset="0"/>
                <a:cs typeface="Times New Roman" panose="02020603050405020304" pitchFamily="18" charset="0"/>
              </a:rPr>
              <a:t>Professional Psychology: Research and Practice</a:t>
            </a:r>
            <a:r>
              <a:rPr lang="en-US" sz="1200" dirty="0">
                <a:latin typeface="Times New Roman" panose="02020603050405020304" pitchFamily="18" charset="0"/>
                <a:cs typeface="Times New Roman" panose="02020603050405020304" pitchFamily="18" charset="0"/>
              </a:rPr>
              <a:t>, 47, 1, 12–19.</a:t>
            </a:r>
          </a:p>
          <a:p>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Plural Association (2021) </a:t>
            </a:r>
            <a:r>
              <a:rPr kumimoji="0" lang="en-US" sz="1200" b="0"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The Plural Association. </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Retrieved from </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hlinkClick r:id="rId7"/>
              </a:rPr>
              <a:t>https://thepluralassociation.org/</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p>
          <a:p>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Plurality Playbook: </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hlinkClick r:id="rId8"/>
              </a:rPr>
              <a:t>https://freyasspirit.com/plurality-playbook/</a:t>
            </a:r>
            <a:r>
              <a:rPr kumimoji="0" lang="en-US" sz="12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Sarnat. J (2010). Key competencies of the psychodynamic psychotherapist and how to teach them in supervision.  </a:t>
            </a:r>
            <a:r>
              <a:rPr lang="en-US" sz="1200" i="1" dirty="0">
                <a:latin typeface="Times New Roman" panose="02020603050405020304" pitchFamily="18" charset="0"/>
                <a:cs typeface="Times New Roman" panose="02020603050405020304" pitchFamily="18" charset="0"/>
              </a:rPr>
              <a:t>Professional Psychology: Research and Practice</a:t>
            </a:r>
            <a:r>
              <a:rPr lang="en-US" sz="1200" dirty="0">
                <a:latin typeface="Times New Roman" panose="02020603050405020304" pitchFamily="18" charset="0"/>
                <a:cs typeface="Times New Roman" panose="02020603050405020304" pitchFamily="18" charset="0"/>
              </a:rPr>
              <a:t>, 47, 1, 20-27.</a:t>
            </a:r>
          </a:p>
        </p:txBody>
      </p:sp>
      <p:sp>
        <p:nvSpPr>
          <p:cNvPr id="4" name="Title 1">
            <a:extLst>
              <a:ext uri="{FF2B5EF4-FFF2-40B4-BE49-F238E27FC236}">
                <a16:creationId xmlns:a16="http://schemas.microsoft.com/office/drawing/2014/main" id="{37785C4E-507E-C665-3E76-F3B018669E67}"/>
              </a:ext>
            </a:extLst>
          </p:cNvPr>
          <p:cNvSpPr>
            <a:spLocks noGrp="1"/>
          </p:cNvSpPr>
          <p:nvPr>
            <p:ph type="title"/>
          </p:nvPr>
        </p:nvSpPr>
        <p:spPr>
          <a:xfrm>
            <a:off x="717586" y="458746"/>
            <a:ext cx="10854994" cy="489572"/>
          </a:xfrm>
        </p:spPr>
        <p:txBody>
          <a:bodyPr>
            <a:normAutofit fontScale="90000"/>
          </a:bodyPr>
          <a:lstStyle/>
          <a:p>
            <a:pPr algn="ctr"/>
            <a:r>
              <a:rPr lang="en-US" dirty="0"/>
              <a:t>References</a:t>
            </a:r>
          </a:p>
        </p:txBody>
      </p:sp>
    </p:spTree>
    <p:extLst>
      <p:ext uri="{BB962C8B-B14F-4D97-AF65-F5344CB8AC3E}">
        <p14:creationId xmlns:p14="http://schemas.microsoft.com/office/powerpoint/2010/main" val="2902134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889DF-C2BC-4FA6-BA5F-8E0ABE5C1FD4}"/>
              </a:ext>
            </a:extLst>
          </p:cNvPr>
          <p:cNvSpPr>
            <a:spLocks noGrp="1"/>
          </p:cNvSpPr>
          <p:nvPr>
            <p:ph idx="1"/>
          </p:nvPr>
        </p:nvSpPr>
        <p:spPr>
          <a:xfrm>
            <a:off x="631984" y="1359568"/>
            <a:ext cx="10837332" cy="4848728"/>
          </a:xfrm>
        </p:spPr>
        <p:txBody>
          <a:bodyPr>
            <a:noAutofit/>
          </a:bodyPr>
          <a:lstStyle/>
          <a:p>
            <a:r>
              <a:rPr lang="en-US" sz="1200" dirty="0">
                <a:latin typeface="Times New Roman" panose="02020603050405020304" pitchFamily="18" charset="0"/>
                <a:cs typeface="Times New Roman" panose="02020603050405020304" pitchFamily="18" charset="0"/>
              </a:rPr>
              <a:t>Standards of care for the health of transgender, and gender non- conforming people. (2023). The World Professional Association for Transgender Health. Retrieved 1/13/2023 at </a:t>
            </a:r>
            <a:r>
              <a:rPr lang="en-US" sz="1200" dirty="0">
                <a:latin typeface="Times New Roman" panose="02020603050405020304" pitchFamily="18" charset="0"/>
                <a:cs typeface="Times New Roman" panose="02020603050405020304" pitchFamily="18" charset="0"/>
                <a:hlinkClick r:id="rId2"/>
              </a:rPr>
              <a:t>www.wpath.com</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Steinburg, M. &amp; Schnall, M. (2001). </a:t>
            </a:r>
            <a:r>
              <a:rPr lang="en-US" sz="1200" i="1" dirty="0">
                <a:latin typeface="Times New Roman" panose="02020603050405020304" pitchFamily="18" charset="0"/>
                <a:cs typeface="Times New Roman" panose="02020603050405020304" pitchFamily="18" charset="0"/>
              </a:rPr>
              <a:t>The stranger in the mirror: Dissociation the hidden epidemic. </a:t>
            </a:r>
            <a:r>
              <a:rPr lang="en-US" sz="1200" dirty="0">
                <a:latin typeface="Times New Roman" panose="02020603050405020304" pitchFamily="18" charset="0"/>
                <a:cs typeface="Times New Roman" panose="02020603050405020304" pitchFamily="18" charset="0"/>
              </a:rPr>
              <a:t>New York : Harper.</a:t>
            </a:r>
          </a:p>
          <a:p>
            <a:r>
              <a:rPr lang="en-US" sz="1200" dirty="0">
                <a:latin typeface="Times New Roman" panose="02020603050405020304" pitchFamily="18" charset="0"/>
                <a:cs typeface="Times New Roman" panose="02020603050405020304" pitchFamily="18" charset="0"/>
              </a:rPr>
              <a:t>Sue, D. W., &amp; Sue, D. (2016). </a:t>
            </a:r>
            <a:r>
              <a:rPr lang="en-US" sz="1200" i="1" dirty="0">
                <a:latin typeface="Times New Roman" panose="02020603050405020304" pitchFamily="18" charset="0"/>
                <a:cs typeface="Times New Roman" panose="02020603050405020304" pitchFamily="18" charset="0"/>
              </a:rPr>
              <a:t>Counseling the culturally diverse: Theory and practice</a:t>
            </a:r>
            <a:r>
              <a:rPr lang="en-US" sz="1200" dirty="0">
                <a:latin typeface="Times New Roman" panose="02020603050405020304" pitchFamily="18" charset="0"/>
                <a:cs typeface="Times New Roman" panose="02020603050405020304" pitchFamily="18" charset="0"/>
              </a:rPr>
              <a:t> (7th ed.). Hoboken, NJ: Wiley. </a:t>
            </a:r>
          </a:p>
          <a:p>
            <a:r>
              <a:rPr lang="en-US" sz="1200" dirty="0">
                <a:latin typeface="Times New Roman" panose="02020603050405020304" pitchFamily="18" charset="0"/>
                <a:cs typeface="Times New Roman" panose="02020603050405020304" pitchFamily="18" charset="0"/>
              </a:rPr>
              <a:t>Visions Inc (2008). Multicultural Guidelines for Engaging Across Differences.</a:t>
            </a:r>
          </a:p>
          <a:p>
            <a:r>
              <a:rPr lang="en-US" sz="1200" dirty="0">
                <a:latin typeface="Times New Roman" panose="02020603050405020304" pitchFamily="18" charset="0"/>
                <a:cs typeface="Times New Roman" panose="02020603050405020304" pitchFamily="18" charset="0"/>
              </a:rPr>
              <a:t>Watkins, C. E., Hook, J. N., Mosher, D. K., &amp; Callahan, J. L. (2019). Humility in clinical supervision: Fundamental, foundational, and transformational. </a:t>
            </a:r>
            <a:r>
              <a:rPr lang="en-US" sz="1200" i="1" dirty="0">
                <a:latin typeface="Times New Roman" panose="02020603050405020304" pitchFamily="18" charset="0"/>
                <a:cs typeface="Times New Roman" panose="02020603050405020304" pitchFamily="18" charset="0"/>
              </a:rPr>
              <a:t>Clinical Supervisor</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38</a:t>
            </a:r>
            <a:r>
              <a:rPr lang="en-US" sz="1200" dirty="0">
                <a:latin typeface="Times New Roman" panose="02020603050405020304" pitchFamily="18" charset="0"/>
                <a:cs typeface="Times New Roman" panose="02020603050405020304" pitchFamily="18" charset="0"/>
              </a:rPr>
              <a:t>(1), 58–78. https://doi-org.paloaltou.idm.oclc.org/10.1080/07325223.2018.1487355</a:t>
            </a:r>
          </a:p>
          <a:p>
            <a:r>
              <a:rPr lang="en-US" sz="1200" dirty="0">
                <a:latin typeface="Times New Roman" panose="02020603050405020304" pitchFamily="18" charset="0"/>
                <a:cs typeface="Times New Roman" panose="02020603050405020304" pitchFamily="18" charset="0"/>
              </a:rPr>
              <a:t>Watkins Jr., C. E., Hook, J. N., Owen, J., DeBlaere, C., Davis, D. E., &amp; Van Tongeren, D. R. (2019). Multicultural Orientation in Psychotherapy Supervision: Cultural Humility, Cultural Comfort, and Cultural Opportunities. </a:t>
            </a:r>
            <a:r>
              <a:rPr lang="en-US" sz="1200" i="1" dirty="0">
                <a:latin typeface="Times New Roman" panose="02020603050405020304" pitchFamily="18" charset="0"/>
                <a:cs typeface="Times New Roman" panose="02020603050405020304" pitchFamily="18" charset="0"/>
              </a:rPr>
              <a:t>American Journal of Psychotherapy</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72</a:t>
            </a:r>
            <a:r>
              <a:rPr lang="en-US" sz="1200" dirty="0">
                <a:latin typeface="Times New Roman" panose="02020603050405020304" pitchFamily="18" charset="0"/>
                <a:cs typeface="Times New Roman" panose="02020603050405020304" pitchFamily="18" charset="0"/>
              </a:rPr>
              <a:t>(2), 38–46. </a:t>
            </a:r>
            <a:r>
              <a:rPr lang="en-US" sz="1200" u="sng" dirty="0">
                <a:latin typeface="Times New Roman" panose="02020603050405020304" pitchFamily="18" charset="0"/>
                <a:cs typeface="Times New Roman" panose="02020603050405020304" pitchFamily="18" charset="0"/>
                <a:hlinkClick r:id="rId3"/>
              </a:rPr>
              <a:t>https://doi-org.paloaltou.idm.oclc.org/10.1176/appi.psychotherapy.20180040</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Wise, E. H., &amp; Schwartz, J. L. (2018). Clinical supervision for multicultural and professional competence. In M. M. Leach &amp; E. R. Welfel (Eds.), </a:t>
            </a:r>
            <a:r>
              <a:rPr lang="en-US" sz="1200" i="1" dirty="0">
                <a:latin typeface="Times New Roman" panose="02020603050405020304" pitchFamily="18" charset="0"/>
                <a:cs typeface="Times New Roman" panose="02020603050405020304" pitchFamily="18" charset="0"/>
              </a:rPr>
              <a:t>The Cambridge handbook of applied psychological ethics.</a:t>
            </a:r>
            <a:r>
              <a:rPr lang="en-US" sz="1200" dirty="0">
                <a:latin typeface="Times New Roman" panose="02020603050405020304" pitchFamily="18" charset="0"/>
                <a:cs typeface="Times New Roman" panose="02020603050405020304" pitchFamily="18" charset="0"/>
              </a:rPr>
              <a:t> (pp. 511–530). New York, NY: Cambridge University Press. https://doi-org.paloaltou.idm.oclc.org/10.1017/9781316417287.026</a:t>
            </a:r>
          </a:p>
        </p:txBody>
      </p:sp>
      <p:sp>
        <p:nvSpPr>
          <p:cNvPr id="4" name="Title 1">
            <a:extLst>
              <a:ext uri="{FF2B5EF4-FFF2-40B4-BE49-F238E27FC236}">
                <a16:creationId xmlns:a16="http://schemas.microsoft.com/office/drawing/2014/main" id="{670B8486-886A-FA80-390A-E25815981C66}"/>
              </a:ext>
            </a:extLst>
          </p:cNvPr>
          <p:cNvSpPr>
            <a:spLocks noGrp="1"/>
          </p:cNvSpPr>
          <p:nvPr>
            <p:ph type="title"/>
          </p:nvPr>
        </p:nvSpPr>
        <p:spPr>
          <a:xfrm>
            <a:off x="723602" y="506872"/>
            <a:ext cx="10854994" cy="489572"/>
          </a:xfrm>
        </p:spPr>
        <p:txBody>
          <a:bodyPr>
            <a:normAutofit fontScale="90000"/>
          </a:bodyPr>
          <a:lstStyle/>
          <a:p>
            <a:pPr algn="ctr"/>
            <a:r>
              <a:rPr lang="en-US" dirty="0"/>
              <a:t>References</a:t>
            </a:r>
          </a:p>
        </p:txBody>
      </p:sp>
    </p:spTree>
    <p:extLst>
      <p:ext uri="{BB962C8B-B14F-4D97-AF65-F5344CB8AC3E}">
        <p14:creationId xmlns:p14="http://schemas.microsoft.com/office/powerpoint/2010/main" val="414257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656378" y="349264"/>
            <a:ext cx="10879244" cy="1762160"/>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656378" y="1794737"/>
            <a:ext cx="10879244" cy="4176936"/>
          </a:xfrm>
        </p:spPr>
        <p:txBody>
          <a:bodyPr>
            <a:noAutofit/>
          </a:bodyPr>
          <a:lstStyle/>
          <a:p>
            <a:pPr marL="0" indent="0">
              <a:buNone/>
            </a:pPr>
            <a:r>
              <a:rPr lang="en-US" sz="2400" b="1" dirty="0">
                <a:solidFill>
                  <a:srgbClr val="FFFFFF"/>
                </a:solidFill>
              </a:rPr>
              <a:t>Dissociative Amnesia continued.</a:t>
            </a:r>
          </a:p>
          <a:p>
            <a:pPr>
              <a:buFont typeface="Wingdings" panose="05000000000000000000" pitchFamily="2" charset="2"/>
              <a:buChar char="§"/>
            </a:pPr>
            <a:endParaRPr lang="en-US" sz="2000" dirty="0">
              <a:solidFill>
                <a:srgbClr val="FFFFFF"/>
              </a:solidFill>
            </a:endParaRPr>
          </a:p>
          <a:p>
            <a:pPr>
              <a:buFont typeface="Wingdings" panose="05000000000000000000" pitchFamily="2" charset="2"/>
              <a:buChar char="§"/>
            </a:pPr>
            <a:r>
              <a:rPr lang="en-US" sz="2000" dirty="0">
                <a:solidFill>
                  <a:srgbClr val="FFFFFF"/>
                </a:solidFill>
              </a:rPr>
              <a:t>The disturbance is not attributable to the physiological effects of a substance, or a neurological or other medical condition, or other neurological condition).</a:t>
            </a:r>
          </a:p>
          <a:p>
            <a:pPr>
              <a:buFont typeface="Wingdings" panose="05000000000000000000" pitchFamily="2" charset="2"/>
              <a:buChar char="§"/>
            </a:pPr>
            <a:endParaRPr lang="en-US" sz="2000" dirty="0">
              <a:solidFill>
                <a:srgbClr val="FFFFFF"/>
              </a:solidFill>
            </a:endParaRPr>
          </a:p>
          <a:p>
            <a:pPr>
              <a:buFont typeface="Wingdings" panose="05000000000000000000" pitchFamily="2" charset="2"/>
              <a:buChar char="§"/>
            </a:pPr>
            <a:r>
              <a:rPr lang="en-US" sz="2000" dirty="0">
                <a:solidFill>
                  <a:srgbClr val="FFFFFF"/>
                </a:solidFill>
              </a:rPr>
              <a:t>The disturbance is not better explained by dissociative identity disorder, posttraumatic stress disorder, acute stress disorder, somatic symptom disorder, or major or mild neurocognitive disorder.</a:t>
            </a:r>
          </a:p>
          <a:p>
            <a:pPr>
              <a:buFont typeface="Wingdings" panose="05000000000000000000" pitchFamily="2" charset="2"/>
              <a:buChar char="§"/>
            </a:pPr>
            <a:endParaRPr lang="en-US" sz="2000" dirty="0">
              <a:solidFill>
                <a:srgbClr val="FFFFFF"/>
              </a:solidFill>
            </a:endParaRPr>
          </a:p>
          <a:p>
            <a:pPr>
              <a:buFont typeface="Wingdings" panose="05000000000000000000" pitchFamily="2" charset="2"/>
              <a:buChar char="§"/>
            </a:pPr>
            <a:r>
              <a:rPr lang="en-US" sz="2000" dirty="0">
                <a:solidFill>
                  <a:srgbClr val="FFFFFF"/>
                </a:solidFill>
              </a:rPr>
              <a:t>300.13 (F44.1) With </a:t>
            </a:r>
            <a:r>
              <a:rPr lang="en-US" sz="2000" b="1" dirty="0">
                <a:solidFill>
                  <a:srgbClr val="FFFFFF"/>
                </a:solidFill>
              </a:rPr>
              <a:t>dissociative fugue</a:t>
            </a:r>
            <a:r>
              <a:rPr lang="en-US" sz="2000" dirty="0">
                <a:solidFill>
                  <a:srgbClr val="FFFFFF"/>
                </a:solidFill>
              </a:rPr>
              <a:t>: Apparently purposeful travel or bewildered wandering that is associated with amnesia for identity or for other important autobiographical information.</a:t>
            </a:r>
          </a:p>
        </p:txBody>
      </p:sp>
    </p:spTree>
    <p:extLst>
      <p:ext uri="{BB962C8B-B14F-4D97-AF65-F5344CB8AC3E}">
        <p14:creationId xmlns:p14="http://schemas.microsoft.com/office/powerpoint/2010/main" val="422466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231C-72A9-4F5E-9CAE-8C3ED04C0B57}"/>
              </a:ext>
            </a:extLst>
          </p:cNvPr>
          <p:cNvSpPr>
            <a:spLocks noGrp="1"/>
          </p:cNvSpPr>
          <p:nvPr>
            <p:ph type="title"/>
          </p:nvPr>
        </p:nvSpPr>
        <p:spPr>
          <a:xfrm>
            <a:off x="513347" y="465221"/>
            <a:ext cx="10879244" cy="1606859"/>
          </a:xfrm>
        </p:spPr>
        <p:txBody>
          <a:bodyPr>
            <a:normAutofit/>
          </a:bodyPr>
          <a:lstStyle/>
          <a:p>
            <a:r>
              <a:rPr lang="en-US" dirty="0">
                <a:solidFill>
                  <a:srgbClr val="FFFFFF"/>
                </a:solidFill>
              </a:rPr>
              <a:t>Dissociative Diagnosis</a:t>
            </a:r>
          </a:p>
        </p:txBody>
      </p:sp>
      <p:sp>
        <p:nvSpPr>
          <p:cNvPr id="3" name="Content Placeholder 2">
            <a:extLst>
              <a:ext uri="{FF2B5EF4-FFF2-40B4-BE49-F238E27FC236}">
                <a16:creationId xmlns:a16="http://schemas.microsoft.com/office/drawing/2014/main" id="{9CFA13C3-74CB-418D-970C-08805EC0CD69}"/>
              </a:ext>
            </a:extLst>
          </p:cNvPr>
          <p:cNvSpPr>
            <a:spLocks noGrp="1"/>
          </p:cNvSpPr>
          <p:nvPr>
            <p:ph idx="1"/>
          </p:nvPr>
        </p:nvSpPr>
        <p:spPr>
          <a:xfrm>
            <a:off x="656378" y="2072080"/>
            <a:ext cx="10879244" cy="4320699"/>
          </a:xfrm>
        </p:spPr>
        <p:txBody>
          <a:bodyPr>
            <a:noAutofit/>
          </a:bodyPr>
          <a:lstStyle/>
          <a:p>
            <a:r>
              <a:rPr lang="en-US" sz="2000" b="1" dirty="0">
                <a:solidFill>
                  <a:srgbClr val="FFFFFF"/>
                </a:solidFill>
              </a:rPr>
              <a:t>Depersonalization/Derealization Disorder 300.6 (F48.1)</a:t>
            </a:r>
          </a:p>
          <a:p>
            <a:pPr>
              <a:buFont typeface="Wingdings" panose="05000000000000000000" pitchFamily="2" charset="2"/>
              <a:buChar char="§"/>
            </a:pPr>
            <a:endParaRPr lang="en-US" sz="1100" b="1" dirty="0">
              <a:solidFill>
                <a:srgbClr val="FFFFFF"/>
              </a:solidFill>
            </a:endParaRPr>
          </a:p>
          <a:p>
            <a:pPr>
              <a:buFont typeface="Wingdings" panose="05000000000000000000" pitchFamily="2" charset="2"/>
              <a:buChar char="§"/>
            </a:pPr>
            <a:r>
              <a:rPr lang="en-US" sz="2000" dirty="0">
                <a:solidFill>
                  <a:srgbClr val="FFFFFF"/>
                </a:solidFill>
              </a:rPr>
              <a:t>The presence of persistent or recurrent experiences of depersonalization, derealization, or both:</a:t>
            </a:r>
          </a:p>
          <a:p>
            <a:pPr>
              <a:buFont typeface="Wingdings" panose="05000000000000000000" pitchFamily="2" charset="2"/>
              <a:buChar char="§"/>
            </a:pPr>
            <a:endParaRPr lang="en-US" sz="1100" dirty="0">
              <a:solidFill>
                <a:srgbClr val="FFFFFF"/>
              </a:solidFill>
            </a:endParaRPr>
          </a:p>
          <a:p>
            <a:pPr>
              <a:buFont typeface="Wingdings" panose="05000000000000000000" pitchFamily="2" charset="2"/>
              <a:buChar char="§"/>
            </a:pPr>
            <a:r>
              <a:rPr lang="en-US" sz="2000" b="1" dirty="0">
                <a:solidFill>
                  <a:srgbClr val="FFFFFF"/>
                </a:solidFill>
              </a:rPr>
              <a:t>Depersonalization: </a:t>
            </a:r>
            <a:r>
              <a:rPr lang="en-US" sz="2000" dirty="0">
                <a:solidFill>
                  <a:srgbClr val="FFFFFF"/>
                </a:solidFill>
              </a:rPr>
              <a:t>Experiences of unreality, detachment, or being an outside observer with respect to one’s thoughts, feelings, sensations, body, or actions (e.g., perceptual alterations, distorted sense of time, unreal or absent self, emotional and/or physical numbing).</a:t>
            </a:r>
          </a:p>
          <a:p>
            <a:pPr>
              <a:buFont typeface="Wingdings" panose="05000000000000000000" pitchFamily="2" charset="2"/>
              <a:buChar char="§"/>
            </a:pPr>
            <a:endParaRPr lang="en-US" sz="1100" dirty="0">
              <a:solidFill>
                <a:srgbClr val="FFFFFF"/>
              </a:solidFill>
            </a:endParaRPr>
          </a:p>
          <a:p>
            <a:pPr>
              <a:buFont typeface="Wingdings" panose="05000000000000000000" pitchFamily="2" charset="2"/>
              <a:buChar char="§"/>
            </a:pPr>
            <a:r>
              <a:rPr lang="en-US" sz="2000" b="1" dirty="0">
                <a:solidFill>
                  <a:srgbClr val="FFFFFF"/>
                </a:solidFill>
              </a:rPr>
              <a:t>Derealization: </a:t>
            </a:r>
            <a:r>
              <a:rPr lang="en-US" sz="2000" dirty="0">
                <a:solidFill>
                  <a:srgbClr val="FFFFFF"/>
                </a:solidFill>
              </a:rPr>
              <a:t>Experiences of unreality or detachment with respect to surroundings (e.g., individuals or objects are experienced as unreal, dreamlike, foggy, lifeless, or visually distorted).</a:t>
            </a:r>
          </a:p>
        </p:txBody>
      </p:sp>
    </p:spTree>
    <p:extLst>
      <p:ext uri="{BB962C8B-B14F-4D97-AF65-F5344CB8AC3E}">
        <p14:creationId xmlns:p14="http://schemas.microsoft.com/office/powerpoint/2010/main" val="4204616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6398</TotalTime>
  <Words>7182</Words>
  <Application>Microsoft Office PowerPoint</Application>
  <PresentationFormat>Widescreen</PresentationFormat>
  <Paragraphs>733</Paragraphs>
  <Slides>79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Century Gothic</vt:lpstr>
      <vt:lpstr>Times New Roman</vt:lpstr>
      <vt:lpstr>Wingdings</vt:lpstr>
      <vt:lpstr>Savon</vt:lpstr>
      <vt:lpstr>Clinical Tools Working with Dissociative Disorders and Plural Communities</vt:lpstr>
      <vt:lpstr>About Me</vt:lpstr>
      <vt:lpstr>DIAGNOSIS DSM 5</vt:lpstr>
      <vt:lpstr>Dissociative Diagnosis</vt:lpstr>
      <vt:lpstr>Dissociative Diagnosis</vt:lpstr>
      <vt:lpstr>Dissociative Diagnosis</vt:lpstr>
      <vt:lpstr>Dissociative Diagnosis</vt:lpstr>
      <vt:lpstr>Dissociative Diagnosis</vt:lpstr>
      <vt:lpstr>Dissociative Diagnosis</vt:lpstr>
      <vt:lpstr>Dissociative Diagnosis</vt:lpstr>
      <vt:lpstr>Dissociative Diagnosis</vt:lpstr>
      <vt:lpstr>Dissociative Diagnosis</vt:lpstr>
      <vt:lpstr>Dissociative Diagnosis</vt:lpstr>
      <vt:lpstr>Dissociative Diagnosis</vt:lpstr>
      <vt:lpstr>Differential Diagnosis</vt:lpstr>
      <vt:lpstr>Differential Diagnosis</vt:lpstr>
      <vt:lpstr>Differential Diagnosis</vt:lpstr>
      <vt:lpstr>Definitions &amp; TERMS</vt:lpstr>
      <vt:lpstr>Theories regarding causes of dissociation</vt:lpstr>
      <vt:lpstr>Definitions</vt:lpstr>
      <vt:lpstr>Plural / DID Terms</vt:lpstr>
      <vt:lpstr>Singletsona</vt:lpstr>
      <vt:lpstr>What does a system look like internally?</vt:lpstr>
      <vt:lpstr>How are people out? (Fronting)</vt:lpstr>
      <vt:lpstr>Understanding the community</vt:lpstr>
      <vt:lpstr>Discussion</vt:lpstr>
      <vt:lpstr>BUILDING RAPPORT</vt:lpstr>
      <vt:lpstr>MICRO AND MACROAGGRESSIONS</vt:lpstr>
      <vt:lpstr>How do you address people in a system</vt:lpstr>
      <vt:lpstr>How to be respectful in treatment</vt:lpstr>
      <vt:lpstr>Media Representation</vt:lpstr>
      <vt:lpstr>Community Events</vt:lpstr>
      <vt:lpstr>Pride events</vt:lpstr>
      <vt:lpstr>INTERSECTIONALITY</vt:lpstr>
      <vt:lpstr>INTERSECTING IDENTITIES TO CONSIDER</vt:lpstr>
      <vt:lpstr>EFFECT OF PRIVILEGE AND MARGINALIZATION</vt:lpstr>
      <vt:lpstr>EFFECT OF PRIVILEGE AND MARGINALIZATION</vt:lpstr>
      <vt:lpstr>DIFFERENCE BETWEEN SYSTEM MEMBERS</vt:lpstr>
      <vt:lpstr>Intersectionality</vt:lpstr>
      <vt:lpstr>How does gender identity and sexual orientation present in systems?</vt:lpstr>
      <vt:lpstr>How does gender identity and sexual orientation present in systems?</vt:lpstr>
      <vt:lpstr>How to explore this…</vt:lpstr>
      <vt:lpstr>Pronouns</vt:lpstr>
      <vt:lpstr>Clinical interventions</vt:lpstr>
      <vt:lpstr>Treatment</vt:lpstr>
      <vt:lpstr>Treatment</vt:lpstr>
      <vt:lpstr>Treatment</vt:lpstr>
      <vt:lpstr>WHAT DOES PLURAL POSITIVE MEAN?</vt:lpstr>
      <vt:lpstr>WHAT DOES PLURAL POSITIVE MEAN?</vt:lpstr>
      <vt:lpstr>WHEN PLURALITY ISNT THE FOCUS OF TREATMENT</vt:lpstr>
      <vt:lpstr>BEING IN THERAPY AS A PLURAL SYSTEM </vt:lpstr>
      <vt:lpstr>BEING IN THERAPY AS A PLURAL SYSTEM </vt:lpstr>
      <vt:lpstr>Grounding Bag / Kit</vt:lpstr>
      <vt:lpstr>Treatment goal: Increasing coconsciousness and communication</vt:lpstr>
      <vt:lpstr>Treatment goal: Increasing coconsciousness and communication</vt:lpstr>
      <vt:lpstr>54321 panic technique</vt:lpstr>
      <vt:lpstr>Treatment goal: Increasing coconsciousness and communication</vt:lpstr>
      <vt:lpstr>Treatment goal: Increasing coconsciousness and communication</vt:lpstr>
      <vt:lpstr>Using Discord for System Communication</vt:lpstr>
      <vt:lpstr>Treatment goal: Increasing coconsciousness and communication</vt:lpstr>
      <vt:lpstr>How does treatment change with each individual in the system?</vt:lpstr>
      <vt:lpstr>How does treatment change with each individual in the system?</vt:lpstr>
      <vt:lpstr>Tips for therapists</vt:lpstr>
      <vt:lpstr>System size</vt:lpstr>
      <vt:lpstr>What do you do if someone is against therapy?</vt:lpstr>
      <vt:lpstr>What do you do if someone is against therapy?</vt:lpstr>
      <vt:lpstr>System List</vt:lpstr>
      <vt:lpstr>System List Example</vt:lpstr>
      <vt:lpstr>Simple System Map</vt:lpstr>
      <vt:lpstr>Map of headspace</vt:lpstr>
      <vt:lpstr>Example of a map with topography and locations</vt:lpstr>
      <vt:lpstr>Case presentation</vt:lpstr>
      <vt:lpstr>Vignette</vt:lpstr>
      <vt:lpstr>Vignette Questions for Discussion</vt:lpstr>
      <vt:lpstr>Conferences</vt:lpstr>
      <vt:lpstr>QUESTIONS?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Ser</dc:creator>
  <cp:lastModifiedBy>S Ser</cp:lastModifiedBy>
  <cp:revision>53</cp:revision>
  <dcterms:created xsi:type="dcterms:W3CDTF">2021-01-23T00:40:39Z</dcterms:created>
  <dcterms:modified xsi:type="dcterms:W3CDTF">2023-11-22T21:06:44Z</dcterms:modified>
</cp:coreProperties>
</file>